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handoutMasterIdLst>
    <p:handoutMasterId r:id="rId18"/>
  </p:handoutMasterIdLst>
  <p:sldIdLst>
    <p:sldId id="256" r:id="rId2"/>
    <p:sldId id="261" r:id="rId3"/>
    <p:sldId id="262" r:id="rId4"/>
    <p:sldId id="271" r:id="rId5"/>
    <p:sldId id="257" r:id="rId6"/>
    <p:sldId id="259" r:id="rId7"/>
    <p:sldId id="263" r:id="rId8"/>
    <p:sldId id="272" r:id="rId9"/>
    <p:sldId id="269" r:id="rId10"/>
    <p:sldId id="264" r:id="rId11"/>
    <p:sldId id="266" r:id="rId12"/>
    <p:sldId id="270" r:id="rId13"/>
    <p:sldId id="267" r:id="rId14"/>
    <p:sldId id="268" r:id="rId15"/>
    <p:sldId id="258" r:id="rId16"/>
  </p:sldIdLst>
  <p:sldSz cx="12192000" cy="6858000"/>
  <p:notesSz cx="6858000" cy="9144000"/>
  <p:defaultTextStyle>
    <a:defPPr rtl="0">
      <a:defRPr lang="pl-P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handoutMaster" Target="handoutMasters/handoutMaster1.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986BE099-2E69-4914-AD6C-788832E501E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a:extLst>
              <a:ext uri="{FF2B5EF4-FFF2-40B4-BE49-F238E27FC236}">
                <a16:creationId xmlns:a16="http://schemas.microsoft.com/office/drawing/2014/main" id="{03E18BC9-1D39-48DC-B5B9-CA306B1A09D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77ECDED-A1EC-4D11-8CDF-7DB1FB4DDDBC}" type="datetime1">
              <a:rPr lang="pl-PL" smtClean="0"/>
              <a:t>19.01.2022</a:t>
            </a:fld>
            <a:endParaRPr lang="pl-PL"/>
          </a:p>
        </p:txBody>
      </p:sp>
      <p:sp>
        <p:nvSpPr>
          <p:cNvPr id="4" name="Symbol zastępczy stopki 3">
            <a:extLst>
              <a:ext uri="{FF2B5EF4-FFF2-40B4-BE49-F238E27FC236}">
                <a16:creationId xmlns:a16="http://schemas.microsoft.com/office/drawing/2014/main" id="{A23F67A9-9E1B-42B8-8F17-CB89954C5FE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a:extLst>
              <a:ext uri="{FF2B5EF4-FFF2-40B4-BE49-F238E27FC236}">
                <a16:creationId xmlns:a16="http://schemas.microsoft.com/office/drawing/2014/main" id="{A1CADC2D-3B3E-48A0-977C-0E34CD7C552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7860ABC-E32B-49BB-8266-675945849DAB}" type="slidenum">
              <a:rPr lang="pl-PL" smtClean="0"/>
              <a:t>‹#›</a:t>
            </a:fld>
            <a:endParaRPr lang="pl-PL"/>
          </a:p>
        </p:txBody>
      </p:sp>
    </p:spTree>
    <p:extLst>
      <p:ext uri="{BB962C8B-B14F-4D97-AF65-F5344CB8AC3E}">
        <p14:creationId xmlns:p14="http://schemas.microsoft.com/office/powerpoint/2010/main" val="33221250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noProof="0"/>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EA94E6-86BB-4A1A-A894-C8ED61CF900C}" type="datetime1">
              <a:rPr lang="pl-PL" smtClean="0"/>
              <a:pPr/>
              <a:t>19.01.2022</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noProof="0"/>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noProof="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097DF3-B786-478E-9BE8-8EAC49624E00}" type="slidenum">
              <a:rPr lang="pl-PL" noProof="0" smtClean="0"/>
              <a:t>‹#›</a:t>
            </a:fld>
            <a:endParaRPr lang="pl-PL" noProof="0"/>
          </a:p>
        </p:txBody>
      </p:sp>
    </p:spTree>
    <p:extLst>
      <p:ext uri="{BB962C8B-B14F-4D97-AF65-F5344CB8AC3E}">
        <p14:creationId xmlns:p14="http://schemas.microsoft.com/office/powerpoint/2010/main" val="1595233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EA097DF3-B786-478E-9BE8-8EAC49624E00}" type="slidenum">
              <a:rPr lang="pl-PL" smtClean="0"/>
              <a:t>1</a:t>
            </a:fld>
            <a:endParaRPr lang="pl-PL"/>
          </a:p>
        </p:txBody>
      </p:sp>
    </p:spTree>
    <p:extLst>
      <p:ext uri="{BB962C8B-B14F-4D97-AF65-F5344CB8AC3E}">
        <p14:creationId xmlns:p14="http://schemas.microsoft.com/office/powerpoint/2010/main" val="1393905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2417779" y="802298"/>
            <a:ext cx="8637073" cy="2541431"/>
          </a:xfrm>
        </p:spPr>
        <p:txBody>
          <a:bodyPr bIns="0" rtlCol="0" anchor="b">
            <a:normAutofit/>
          </a:bodyPr>
          <a:lstStyle>
            <a:lvl1pPr algn="l">
              <a:defRPr sz="6600"/>
            </a:lvl1pPr>
          </a:lstStyle>
          <a:p>
            <a:pPr rtl="0"/>
            <a:r>
              <a:rPr lang="pl-PL" noProof="0"/>
              <a:t>Kliknij, aby edytować styl</a:t>
            </a:r>
          </a:p>
        </p:txBody>
      </p:sp>
      <p:sp>
        <p:nvSpPr>
          <p:cNvPr id="3" name="Podtytuł 2"/>
          <p:cNvSpPr>
            <a:spLocks noGrp="1"/>
          </p:cNvSpPr>
          <p:nvPr>
            <p:ph type="subTitle" idx="1"/>
          </p:nvPr>
        </p:nvSpPr>
        <p:spPr>
          <a:xfrm>
            <a:off x="2417780" y="3531204"/>
            <a:ext cx="8637072" cy="977621"/>
          </a:xfrm>
        </p:spPr>
        <p:txBody>
          <a:bodyPr tIns="91440" bIns="91440" rtlCol="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pl-PL" noProof="0"/>
              <a:t>Kliknij, aby edytować styl wzorca podtytułu</a:t>
            </a:r>
          </a:p>
        </p:txBody>
      </p:sp>
      <p:sp>
        <p:nvSpPr>
          <p:cNvPr id="4" name="Data — symbol zastępczy 3"/>
          <p:cNvSpPr>
            <a:spLocks noGrp="1"/>
          </p:cNvSpPr>
          <p:nvPr>
            <p:ph type="dt" sz="half" idx="10"/>
          </p:nvPr>
        </p:nvSpPr>
        <p:spPr/>
        <p:txBody>
          <a:bodyPr rtlCol="0"/>
          <a:lstStyle/>
          <a:p>
            <a:pPr rtl="0"/>
            <a:fld id="{CC235320-0B09-4F30-A7E6-E42DD67DDCBD}" type="datetime1">
              <a:rPr lang="pl-PL" noProof="0" smtClean="0"/>
              <a:t>19.01.2022</a:t>
            </a:fld>
            <a:endParaRPr lang="pl-PL" noProof="0"/>
          </a:p>
        </p:txBody>
      </p:sp>
      <p:sp>
        <p:nvSpPr>
          <p:cNvPr id="5" name="Stopka — symbol zastępczy 4"/>
          <p:cNvSpPr>
            <a:spLocks noGrp="1"/>
          </p:cNvSpPr>
          <p:nvPr>
            <p:ph type="ftr" sz="quarter" idx="11"/>
          </p:nvPr>
        </p:nvSpPr>
        <p:spPr>
          <a:xfrm>
            <a:off x="2416500" y="329307"/>
            <a:ext cx="4973915" cy="309201"/>
          </a:xfrm>
        </p:spPr>
        <p:txBody>
          <a:bodyPr rtlCol="0"/>
          <a:lstStyle/>
          <a:p>
            <a:pPr rtl="0"/>
            <a:endParaRPr lang="pl-PL" noProof="0"/>
          </a:p>
        </p:txBody>
      </p:sp>
      <p:sp>
        <p:nvSpPr>
          <p:cNvPr id="6" name="Numer slajdu — symbol zastępczy 5"/>
          <p:cNvSpPr>
            <a:spLocks noGrp="1"/>
          </p:cNvSpPr>
          <p:nvPr>
            <p:ph type="sldNum" sz="quarter" idx="12"/>
          </p:nvPr>
        </p:nvSpPr>
        <p:spPr>
          <a:xfrm>
            <a:off x="1437664" y="798973"/>
            <a:ext cx="811019" cy="503578"/>
          </a:xfrm>
        </p:spPr>
        <p:txBody>
          <a:bodyPr rtlCol="0"/>
          <a:lstStyle/>
          <a:p>
            <a:pPr rtl="0"/>
            <a:fld id="{6D22F896-40B5-4ADD-8801-0D06FADFA095}" type="slidenum">
              <a:rPr lang="pl-PL" noProof="0" smtClean="0"/>
              <a:t>‹#›</a:t>
            </a:fld>
            <a:endParaRPr lang="pl-PL" noProof="0"/>
          </a:p>
        </p:txBody>
      </p:sp>
      <p:cxnSp>
        <p:nvCxnSpPr>
          <p:cNvPr id="15" name="Łącznik prosty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p>
        </p:txBody>
      </p:sp>
      <p:sp>
        <p:nvSpPr>
          <p:cNvPr id="3" name="Tekst pionowy — symbol zastępczy 2"/>
          <p:cNvSpPr>
            <a:spLocks noGrp="1"/>
          </p:cNvSpPr>
          <p:nvPr>
            <p:ph type="body" orient="vert" idx="1"/>
          </p:nvPr>
        </p:nvSpPr>
        <p:spPr/>
        <p:txBody>
          <a:bodyPr vert="eaVert" rtlCol="0"/>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4" name="Data — symbol zastępczy 3"/>
          <p:cNvSpPr>
            <a:spLocks noGrp="1"/>
          </p:cNvSpPr>
          <p:nvPr>
            <p:ph type="dt" sz="half" idx="10"/>
          </p:nvPr>
        </p:nvSpPr>
        <p:spPr/>
        <p:txBody>
          <a:bodyPr rtlCol="0"/>
          <a:lstStyle/>
          <a:p>
            <a:pPr rtl="0"/>
            <a:fld id="{55C0750F-661B-4FA6-8486-29194A1E0AEF}" type="datetime1">
              <a:rPr lang="pl-PL" noProof="0" smtClean="0"/>
              <a:t>19.01.2022</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6" name="Numer slajdu — symbol zastępczy 5"/>
          <p:cNvSpPr>
            <a:spLocks noGrp="1"/>
          </p:cNvSpPr>
          <p:nvPr>
            <p:ph type="sldNum" sz="quarter" idx="12"/>
          </p:nvPr>
        </p:nvSpPr>
        <p:spPr/>
        <p:txBody>
          <a:bodyPr rtlCol="0"/>
          <a:lstStyle/>
          <a:p>
            <a:pPr rtl="0"/>
            <a:fld id="{6D22F896-40B5-4ADD-8801-0D06FADFA095}" type="slidenum">
              <a:rPr lang="pl-PL" noProof="0" smtClean="0"/>
              <a:t>‹#›</a:t>
            </a:fld>
            <a:endParaRPr lang="pl-PL" noProof="0"/>
          </a:p>
        </p:txBody>
      </p:sp>
      <p:cxnSp>
        <p:nvCxnSpPr>
          <p:cNvPr id="26" name="Łącznik prosty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9439111" y="798973"/>
            <a:ext cx="1615742" cy="4659889"/>
          </a:xfrm>
        </p:spPr>
        <p:txBody>
          <a:bodyPr vert="eaVert" rtlCol="0"/>
          <a:lstStyle>
            <a:lvl1pPr algn="l">
              <a:defRPr/>
            </a:lvl1pPr>
          </a:lstStyle>
          <a:p>
            <a:pPr rtl="0"/>
            <a:r>
              <a:rPr lang="pl-PL" noProof="0"/>
              <a:t>Kliknij, aby edytować styl</a:t>
            </a:r>
          </a:p>
        </p:txBody>
      </p:sp>
      <p:sp>
        <p:nvSpPr>
          <p:cNvPr id="3" name="Tekst pionowy — symbol zastępczy 2"/>
          <p:cNvSpPr>
            <a:spLocks noGrp="1"/>
          </p:cNvSpPr>
          <p:nvPr>
            <p:ph type="body" orient="vert" idx="1"/>
          </p:nvPr>
        </p:nvSpPr>
        <p:spPr>
          <a:xfrm>
            <a:off x="1444672" y="798973"/>
            <a:ext cx="7828830" cy="4659889"/>
          </a:xfrm>
        </p:spPr>
        <p:txBody>
          <a:bodyPr vert="eaVert" rtlCol="0"/>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4" name="Data — symbol zastępczy 3"/>
          <p:cNvSpPr>
            <a:spLocks noGrp="1"/>
          </p:cNvSpPr>
          <p:nvPr>
            <p:ph type="dt" sz="half" idx="10"/>
          </p:nvPr>
        </p:nvSpPr>
        <p:spPr/>
        <p:txBody>
          <a:bodyPr rtlCol="0"/>
          <a:lstStyle/>
          <a:p>
            <a:pPr rtl="0"/>
            <a:fld id="{D04B56F6-6D50-4CCB-9FC3-02A2809B2070}" type="datetime1">
              <a:rPr lang="pl-PL" noProof="0" smtClean="0"/>
              <a:t>19.01.2022</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6" name="Numer slajdu — symbol zastępczy 5"/>
          <p:cNvSpPr>
            <a:spLocks noGrp="1"/>
          </p:cNvSpPr>
          <p:nvPr>
            <p:ph type="sldNum" sz="quarter" idx="12"/>
          </p:nvPr>
        </p:nvSpPr>
        <p:spPr/>
        <p:txBody>
          <a:bodyPr rtlCol="0"/>
          <a:lstStyle/>
          <a:p>
            <a:pPr rtl="0"/>
            <a:fld id="{6D22F896-40B5-4ADD-8801-0D06FADFA095}" type="slidenum">
              <a:rPr lang="pl-PL" noProof="0" smtClean="0"/>
              <a:t>‹#›</a:t>
            </a:fld>
            <a:endParaRPr lang="pl-PL" noProof="0"/>
          </a:p>
        </p:txBody>
      </p:sp>
      <p:cxnSp>
        <p:nvCxnSpPr>
          <p:cNvPr id="15" name="Łącznik prosty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p>
        </p:txBody>
      </p:sp>
      <p:sp>
        <p:nvSpPr>
          <p:cNvPr id="3" name="Zawartość — symbol zastępczy 2"/>
          <p:cNvSpPr>
            <a:spLocks noGrp="1"/>
          </p:cNvSpPr>
          <p:nvPr>
            <p:ph idx="1"/>
          </p:nvPr>
        </p:nvSpPr>
        <p:spPr/>
        <p:txBody>
          <a:bodyPr rtlCol="0" anchor="t"/>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4" name="Data — symbol zastępczy 3"/>
          <p:cNvSpPr>
            <a:spLocks noGrp="1"/>
          </p:cNvSpPr>
          <p:nvPr>
            <p:ph type="dt" sz="half" idx="10"/>
          </p:nvPr>
        </p:nvSpPr>
        <p:spPr/>
        <p:txBody>
          <a:bodyPr rtlCol="0"/>
          <a:lstStyle/>
          <a:p>
            <a:pPr rtl="0"/>
            <a:fld id="{D2707393-1B8C-404A-9BA6-477D88B34565}" type="datetime1">
              <a:rPr lang="pl-PL" noProof="0" smtClean="0"/>
              <a:t>19.01.2022</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6" name="Numer slajdu — symbol zastępczy 5"/>
          <p:cNvSpPr>
            <a:spLocks noGrp="1"/>
          </p:cNvSpPr>
          <p:nvPr>
            <p:ph type="sldNum" sz="quarter" idx="12"/>
          </p:nvPr>
        </p:nvSpPr>
        <p:spPr/>
        <p:txBody>
          <a:bodyPr rtlCol="0"/>
          <a:lstStyle/>
          <a:p>
            <a:pPr rtl="0"/>
            <a:fld id="{6D22F896-40B5-4ADD-8801-0D06FADFA095}" type="slidenum">
              <a:rPr lang="pl-PL" noProof="0" smtClean="0"/>
              <a:t>‹#›</a:t>
            </a:fld>
            <a:endParaRPr lang="pl-PL" noProof="0"/>
          </a:p>
        </p:txBody>
      </p:sp>
      <p:cxnSp>
        <p:nvCxnSpPr>
          <p:cNvPr id="33" name="Łącznik prosty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1454239" y="1756130"/>
            <a:ext cx="8643154" cy="1887950"/>
          </a:xfrm>
        </p:spPr>
        <p:txBody>
          <a:bodyPr rtlCol="0" anchor="b">
            <a:normAutofit/>
          </a:bodyPr>
          <a:lstStyle>
            <a:lvl1pPr algn="l">
              <a:defRPr sz="3600"/>
            </a:lvl1pPr>
          </a:lstStyle>
          <a:p>
            <a:pPr rtl="0"/>
            <a:r>
              <a:rPr lang="pl-PL" noProof="0"/>
              <a:t>Kliknij, aby edytować styl</a:t>
            </a:r>
          </a:p>
        </p:txBody>
      </p:sp>
      <p:sp>
        <p:nvSpPr>
          <p:cNvPr id="3" name="Tekst — symbol zastępczy 2"/>
          <p:cNvSpPr>
            <a:spLocks noGrp="1"/>
          </p:cNvSpPr>
          <p:nvPr>
            <p:ph type="body" idx="1"/>
          </p:nvPr>
        </p:nvSpPr>
        <p:spPr>
          <a:xfrm>
            <a:off x="1454239" y="3806195"/>
            <a:ext cx="8630446" cy="1012929"/>
          </a:xfrm>
        </p:spPr>
        <p:txBody>
          <a:bodyPr tIns="91440" rtlCol="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pl-PL" noProof="0"/>
              <a:t>Kliknij, aby edytować style wzorca tekstu</a:t>
            </a:r>
          </a:p>
        </p:txBody>
      </p:sp>
      <p:sp>
        <p:nvSpPr>
          <p:cNvPr id="4" name="Data — symbol zastępczy 3"/>
          <p:cNvSpPr>
            <a:spLocks noGrp="1"/>
          </p:cNvSpPr>
          <p:nvPr>
            <p:ph type="dt" sz="half" idx="10"/>
          </p:nvPr>
        </p:nvSpPr>
        <p:spPr/>
        <p:txBody>
          <a:bodyPr rtlCol="0"/>
          <a:lstStyle/>
          <a:p>
            <a:pPr rtl="0"/>
            <a:fld id="{A4AC9E7A-68E2-4398-82E4-F824EAA3D8B0}" type="datetime1">
              <a:rPr lang="pl-PL" noProof="0" smtClean="0"/>
              <a:t>19.01.2022</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6" name="Numer slajdu — symbol zastępczy 5"/>
          <p:cNvSpPr>
            <a:spLocks noGrp="1"/>
          </p:cNvSpPr>
          <p:nvPr>
            <p:ph type="sldNum" sz="quarter" idx="12"/>
          </p:nvPr>
        </p:nvSpPr>
        <p:spPr/>
        <p:txBody>
          <a:bodyPr rtlCol="0"/>
          <a:lstStyle/>
          <a:p>
            <a:pPr rtl="0"/>
            <a:fld id="{6D22F896-40B5-4ADD-8801-0D06FADFA095}" type="slidenum">
              <a:rPr lang="pl-PL" noProof="0" smtClean="0"/>
              <a:t>‹#›</a:t>
            </a:fld>
            <a:endParaRPr lang="pl-PL" noProof="0"/>
          </a:p>
        </p:txBody>
      </p:sp>
      <p:cxnSp>
        <p:nvCxnSpPr>
          <p:cNvPr id="15" name="Łącznik prosty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449217" y="804889"/>
            <a:ext cx="9605635" cy="1059305"/>
          </a:xfrm>
        </p:spPr>
        <p:txBody>
          <a:bodyPr rtlCol="0"/>
          <a:lstStyle/>
          <a:p>
            <a:pPr rtl="0"/>
            <a:r>
              <a:rPr lang="pl-PL" noProof="0"/>
              <a:t>Kliknij, aby edytować styl</a:t>
            </a:r>
          </a:p>
        </p:txBody>
      </p:sp>
      <p:sp>
        <p:nvSpPr>
          <p:cNvPr id="3" name="Zawartość — symbol zastępczy 2"/>
          <p:cNvSpPr>
            <a:spLocks noGrp="1"/>
          </p:cNvSpPr>
          <p:nvPr>
            <p:ph sz="half" idx="1"/>
          </p:nvPr>
        </p:nvSpPr>
        <p:spPr>
          <a:xfrm>
            <a:off x="1447331" y="2010878"/>
            <a:ext cx="4645152" cy="3448595"/>
          </a:xfrm>
        </p:spPr>
        <p:txBody>
          <a:bodyPr rtlCol="0"/>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4" name="Zawartość — symbol zastępczy 3"/>
          <p:cNvSpPr>
            <a:spLocks noGrp="1"/>
          </p:cNvSpPr>
          <p:nvPr>
            <p:ph sz="half" idx="2"/>
          </p:nvPr>
        </p:nvSpPr>
        <p:spPr>
          <a:xfrm>
            <a:off x="6413771" y="2017343"/>
            <a:ext cx="4645152" cy="3441520"/>
          </a:xfrm>
        </p:spPr>
        <p:txBody>
          <a:bodyPr rtlCol="0"/>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5" name="Data — symbol zastępczy 4"/>
          <p:cNvSpPr>
            <a:spLocks noGrp="1"/>
          </p:cNvSpPr>
          <p:nvPr>
            <p:ph type="dt" sz="half" idx="10"/>
          </p:nvPr>
        </p:nvSpPr>
        <p:spPr/>
        <p:txBody>
          <a:bodyPr rtlCol="0"/>
          <a:lstStyle/>
          <a:p>
            <a:pPr rtl="0"/>
            <a:fld id="{4F6EB117-C7AE-4C78-A85A-4ACC974512B9}" type="datetime1">
              <a:rPr lang="pl-PL" noProof="0" smtClean="0"/>
              <a:t>19.01.2022</a:t>
            </a:fld>
            <a:endParaRPr lang="pl-PL" noProof="0"/>
          </a:p>
        </p:txBody>
      </p:sp>
      <p:sp>
        <p:nvSpPr>
          <p:cNvPr id="6" name="Stopka — symbol zastępczy 5"/>
          <p:cNvSpPr>
            <a:spLocks noGrp="1"/>
          </p:cNvSpPr>
          <p:nvPr>
            <p:ph type="ftr" sz="quarter" idx="11"/>
          </p:nvPr>
        </p:nvSpPr>
        <p:spPr/>
        <p:txBody>
          <a:bodyPr rtlCol="0"/>
          <a:lstStyle/>
          <a:p>
            <a:pPr rtl="0"/>
            <a:endParaRPr lang="pl-PL" noProof="0"/>
          </a:p>
        </p:txBody>
      </p:sp>
      <p:sp>
        <p:nvSpPr>
          <p:cNvPr id="7" name="Numer slajdu — symbol zastępczy 6"/>
          <p:cNvSpPr>
            <a:spLocks noGrp="1"/>
          </p:cNvSpPr>
          <p:nvPr>
            <p:ph type="sldNum" sz="quarter" idx="12"/>
          </p:nvPr>
        </p:nvSpPr>
        <p:spPr/>
        <p:txBody>
          <a:bodyPr rtlCol="0"/>
          <a:lstStyle/>
          <a:p>
            <a:pPr rtl="0"/>
            <a:fld id="{6D22F896-40B5-4ADD-8801-0D06FADFA095}" type="slidenum">
              <a:rPr lang="pl-PL" noProof="0" smtClean="0"/>
              <a:t>‹#›</a:t>
            </a:fld>
            <a:endParaRPr lang="pl-PL" noProof="0"/>
          </a:p>
        </p:txBody>
      </p:sp>
      <p:cxnSp>
        <p:nvCxnSpPr>
          <p:cNvPr id="35" name="Łącznik prosty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1447191" y="804163"/>
            <a:ext cx="9607661" cy="1056319"/>
          </a:xfrm>
        </p:spPr>
        <p:txBody>
          <a:bodyPr rtlCol="0"/>
          <a:lstStyle/>
          <a:p>
            <a:pPr rtl="0"/>
            <a:r>
              <a:rPr lang="pl-PL" noProof="0"/>
              <a:t>Kliknij, aby edytować styl</a:t>
            </a:r>
          </a:p>
        </p:txBody>
      </p:sp>
      <p:sp>
        <p:nvSpPr>
          <p:cNvPr id="3" name="Tekst — symbol zastępczy 2"/>
          <p:cNvSpPr>
            <a:spLocks noGrp="1"/>
          </p:cNvSpPr>
          <p:nvPr>
            <p:ph type="body" idx="1"/>
          </p:nvPr>
        </p:nvSpPr>
        <p:spPr>
          <a:xfrm>
            <a:off x="1447191" y="2019549"/>
            <a:ext cx="4645152" cy="801943"/>
          </a:xfrm>
        </p:spPr>
        <p:txBody>
          <a:bodyPr rtlCol="0"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noProof="0"/>
              <a:t>Kliknij, aby edytować style wzorca tekstu</a:t>
            </a:r>
          </a:p>
        </p:txBody>
      </p:sp>
      <p:sp>
        <p:nvSpPr>
          <p:cNvPr id="4" name="Zawartość — symbol zastępczy 3"/>
          <p:cNvSpPr>
            <a:spLocks noGrp="1"/>
          </p:cNvSpPr>
          <p:nvPr>
            <p:ph sz="half" idx="2"/>
          </p:nvPr>
        </p:nvSpPr>
        <p:spPr>
          <a:xfrm>
            <a:off x="1447191" y="2824269"/>
            <a:ext cx="4645152" cy="2644457"/>
          </a:xfrm>
        </p:spPr>
        <p:txBody>
          <a:bodyPr rtlCol="0"/>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5" name="Tekst — symbol zastępczy 4"/>
          <p:cNvSpPr>
            <a:spLocks noGrp="1"/>
          </p:cNvSpPr>
          <p:nvPr>
            <p:ph type="body" sz="quarter" idx="3"/>
          </p:nvPr>
        </p:nvSpPr>
        <p:spPr>
          <a:xfrm>
            <a:off x="6412362" y="2023003"/>
            <a:ext cx="4645152" cy="802237"/>
          </a:xfrm>
        </p:spPr>
        <p:txBody>
          <a:bodyPr rtlCol="0"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noProof="0"/>
              <a:t>Kliknij, aby edytować style wzorca tekstu</a:t>
            </a:r>
          </a:p>
        </p:txBody>
      </p:sp>
      <p:sp>
        <p:nvSpPr>
          <p:cNvPr id="6" name="Zawartość — symbol zastępczy 5"/>
          <p:cNvSpPr>
            <a:spLocks noGrp="1"/>
          </p:cNvSpPr>
          <p:nvPr>
            <p:ph sz="quarter" idx="4"/>
          </p:nvPr>
        </p:nvSpPr>
        <p:spPr>
          <a:xfrm>
            <a:off x="6412362" y="2821491"/>
            <a:ext cx="4645152" cy="2637371"/>
          </a:xfrm>
        </p:spPr>
        <p:txBody>
          <a:bodyPr rtlCol="0"/>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7" name="Data — symbol zastępczy 6"/>
          <p:cNvSpPr>
            <a:spLocks noGrp="1"/>
          </p:cNvSpPr>
          <p:nvPr>
            <p:ph type="dt" sz="half" idx="10"/>
          </p:nvPr>
        </p:nvSpPr>
        <p:spPr/>
        <p:txBody>
          <a:bodyPr rtlCol="0"/>
          <a:lstStyle/>
          <a:p>
            <a:pPr rtl="0"/>
            <a:fld id="{152EE086-5D53-46DA-8FB7-65F23BA59332}" type="datetime1">
              <a:rPr lang="pl-PL" noProof="0" smtClean="0"/>
              <a:t>19.01.2022</a:t>
            </a:fld>
            <a:endParaRPr lang="pl-PL" noProof="0"/>
          </a:p>
        </p:txBody>
      </p:sp>
      <p:sp>
        <p:nvSpPr>
          <p:cNvPr id="8" name="Stopka — symbol zastępczy 7"/>
          <p:cNvSpPr>
            <a:spLocks noGrp="1"/>
          </p:cNvSpPr>
          <p:nvPr>
            <p:ph type="ftr" sz="quarter" idx="11"/>
          </p:nvPr>
        </p:nvSpPr>
        <p:spPr/>
        <p:txBody>
          <a:bodyPr rtlCol="0"/>
          <a:lstStyle/>
          <a:p>
            <a:pPr rtl="0"/>
            <a:endParaRPr lang="pl-PL" noProof="0"/>
          </a:p>
        </p:txBody>
      </p:sp>
      <p:sp>
        <p:nvSpPr>
          <p:cNvPr id="9" name="Numer slajdu — symbol zastępczy 8"/>
          <p:cNvSpPr>
            <a:spLocks noGrp="1"/>
          </p:cNvSpPr>
          <p:nvPr>
            <p:ph type="sldNum" sz="quarter" idx="12"/>
          </p:nvPr>
        </p:nvSpPr>
        <p:spPr/>
        <p:txBody>
          <a:bodyPr rtlCol="0"/>
          <a:lstStyle/>
          <a:p>
            <a:pPr rtl="0"/>
            <a:fld id="{6D22F896-40B5-4ADD-8801-0D06FADFA095}" type="slidenum">
              <a:rPr lang="pl-PL" noProof="0" smtClean="0"/>
              <a:t>‹#›</a:t>
            </a:fld>
            <a:endParaRPr lang="pl-PL" noProof="0"/>
          </a:p>
        </p:txBody>
      </p:sp>
      <p:cxnSp>
        <p:nvCxnSpPr>
          <p:cNvPr id="29" name="Łącznik prosty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p>
        </p:txBody>
      </p:sp>
      <p:sp>
        <p:nvSpPr>
          <p:cNvPr id="3" name="Data — symbol zastępczy 2"/>
          <p:cNvSpPr>
            <a:spLocks noGrp="1"/>
          </p:cNvSpPr>
          <p:nvPr>
            <p:ph type="dt" sz="half" idx="10"/>
          </p:nvPr>
        </p:nvSpPr>
        <p:spPr/>
        <p:txBody>
          <a:bodyPr rtlCol="0"/>
          <a:lstStyle/>
          <a:p>
            <a:pPr rtl="0"/>
            <a:fld id="{E5BE1396-CE91-49C8-A01D-035B821C27F1}" type="datetime1">
              <a:rPr lang="pl-PL" noProof="0" smtClean="0"/>
              <a:t>19.01.2022</a:t>
            </a:fld>
            <a:endParaRPr lang="pl-PL" noProof="0"/>
          </a:p>
        </p:txBody>
      </p:sp>
      <p:sp>
        <p:nvSpPr>
          <p:cNvPr id="4" name="Stopka — symbol zastępczy 3"/>
          <p:cNvSpPr>
            <a:spLocks noGrp="1"/>
          </p:cNvSpPr>
          <p:nvPr>
            <p:ph type="ftr" sz="quarter" idx="11"/>
          </p:nvPr>
        </p:nvSpPr>
        <p:spPr/>
        <p:txBody>
          <a:bodyPr rtlCol="0"/>
          <a:lstStyle/>
          <a:p>
            <a:pPr rtl="0"/>
            <a:endParaRPr lang="pl-PL" noProof="0"/>
          </a:p>
        </p:txBody>
      </p:sp>
      <p:sp>
        <p:nvSpPr>
          <p:cNvPr id="5" name="Numer slajdu — symbol zastępczy 4"/>
          <p:cNvSpPr>
            <a:spLocks noGrp="1"/>
          </p:cNvSpPr>
          <p:nvPr>
            <p:ph type="sldNum" sz="quarter" idx="12"/>
          </p:nvPr>
        </p:nvSpPr>
        <p:spPr/>
        <p:txBody>
          <a:bodyPr rtlCol="0"/>
          <a:lstStyle/>
          <a:p>
            <a:pPr rtl="0"/>
            <a:fld id="{6D22F896-40B5-4ADD-8801-0D06FADFA095}" type="slidenum">
              <a:rPr lang="pl-PL" noProof="0" smtClean="0"/>
              <a:t>‹#›</a:t>
            </a:fld>
            <a:endParaRPr lang="pl-PL" noProof="0"/>
          </a:p>
        </p:txBody>
      </p:sp>
      <p:cxnSp>
        <p:nvCxnSpPr>
          <p:cNvPr id="25" name="Łącznik prosty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a — symbol zastępczy 1"/>
          <p:cNvSpPr>
            <a:spLocks noGrp="1"/>
          </p:cNvSpPr>
          <p:nvPr>
            <p:ph type="dt" sz="half" idx="10"/>
          </p:nvPr>
        </p:nvSpPr>
        <p:spPr/>
        <p:txBody>
          <a:bodyPr rtlCol="0"/>
          <a:lstStyle/>
          <a:p>
            <a:pPr rtl="0"/>
            <a:fld id="{DC15AC9B-D1DB-44F3-A253-E53ED0EA09B8}" type="datetime1">
              <a:rPr lang="pl-PL" noProof="0" smtClean="0"/>
              <a:t>19.01.2022</a:t>
            </a:fld>
            <a:endParaRPr lang="pl-PL" noProof="0"/>
          </a:p>
        </p:txBody>
      </p:sp>
      <p:sp>
        <p:nvSpPr>
          <p:cNvPr id="3" name="Stopka — symbol zastępczy 2"/>
          <p:cNvSpPr>
            <a:spLocks noGrp="1"/>
          </p:cNvSpPr>
          <p:nvPr>
            <p:ph type="ftr" sz="quarter" idx="11"/>
          </p:nvPr>
        </p:nvSpPr>
        <p:spPr/>
        <p:txBody>
          <a:bodyPr rtlCol="0"/>
          <a:lstStyle/>
          <a:p>
            <a:pPr rtl="0"/>
            <a:endParaRPr lang="pl-PL" noProof="0"/>
          </a:p>
        </p:txBody>
      </p:sp>
      <p:sp>
        <p:nvSpPr>
          <p:cNvPr id="4" name="Numer slajdu — symbol zastępczy 3"/>
          <p:cNvSpPr>
            <a:spLocks noGrp="1"/>
          </p:cNvSpPr>
          <p:nvPr>
            <p:ph type="sldNum" sz="quarter" idx="12"/>
          </p:nvPr>
        </p:nvSpPr>
        <p:spPr/>
        <p:txBody>
          <a:bodyPr rtlCol="0"/>
          <a:lstStyle/>
          <a:p>
            <a:pPr rtl="0"/>
            <a:fld id="{6D22F896-40B5-4ADD-8801-0D06FADFA095}" type="slidenum">
              <a:rPr lang="pl-PL" noProof="0" smtClean="0"/>
              <a:t>‹#›</a:t>
            </a:fld>
            <a:endParaRPr lang="pl-PL" noProof="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444671" y="798973"/>
            <a:ext cx="3273099" cy="2247117"/>
          </a:xfrm>
        </p:spPr>
        <p:txBody>
          <a:bodyPr rtlCol="0" anchor="b">
            <a:normAutofit/>
          </a:bodyPr>
          <a:lstStyle>
            <a:lvl1pPr algn="l">
              <a:defRPr sz="2400"/>
            </a:lvl1pPr>
          </a:lstStyle>
          <a:p>
            <a:pPr rtl="0"/>
            <a:r>
              <a:rPr lang="pl-PL" noProof="0"/>
              <a:t>Kliknij, aby edytować styl</a:t>
            </a:r>
          </a:p>
        </p:txBody>
      </p:sp>
      <p:sp>
        <p:nvSpPr>
          <p:cNvPr id="3" name="Zawartość — symbol zastępczy 2"/>
          <p:cNvSpPr>
            <a:spLocks noGrp="1"/>
          </p:cNvSpPr>
          <p:nvPr>
            <p:ph idx="1"/>
          </p:nvPr>
        </p:nvSpPr>
        <p:spPr>
          <a:xfrm>
            <a:off x="5043714" y="798974"/>
            <a:ext cx="6012470" cy="4658826"/>
          </a:xfrm>
        </p:spPr>
        <p:txBody>
          <a:bodyPr rtlCol="0" anchor="ctr"/>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4" name="Tekst — symbol zastępczy 3"/>
          <p:cNvSpPr>
            <a:spLocks noGrp="1"/>
          </p:cNvSpPr>
          <p:nvPr>
            <p:ph type="body" sz="half" idx="2"/>
          </p:nvPr>
        </p:nvSpPr>
        <p:spPr>
          <a:xfrm>
            <a:off x="1444671" y="3205491"/>
            <a:ext cx="3275013" cy="2248181"/>
          </a:xfrm>
        </p:spPr>
        <p:txBody>
          <a:bodyPr rtlCol="0"/>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pl-PL" noProof="0"/>
              <a:t>Kliknij, aby edytować style wzorca tekstu</a:t>
            </a:r>
          </a:p>
        </p:txBody>
      </p:sp>
      <p:sp>
        <p:nvSpPr>
          <p:cNvPr id="5" name="Data — symbol zastępczy 4"/>
          <p:cNvSpPr>
            <a:spLocks noGrp="1"/>
          </p:cNvSpPr>
          <p:nvPr>
            <p:ph type="dt" sz="half" idx="10"/>
          </p:nvPr>
        </p:nvSpPr>
        <p:spPr/>
        <p:txBody>
          <a:bodyPr rtlCol="0"/>
          <a:lstStyle/>
          <a:p>
            <a:pPr rtl="0"/>
            <a:fld id="{3B93FA41-4F51-4960-ACCC-007B44724EF2}" type="datetime1">
              <a:rPr lang="pl-PL" noProof="0" smtClean="0"/>
              <a:t>19.01.2022</a:t>
            </a:fld>
            <a:endParaRPr lang="pl-PL" noProof="0"/>
          </a:p>
        </p:txBody>
      </p:sp>
      <p:sp>
        <p:nvSpPr>
          <p:cNvPr id="6" name="Stopka — symbol zastępczy 5"/>
          <p:cNvSpPr>
            <a:spLocks noGrp="1"/>
          </p:cNvSpPr>
          <p:nvPr>
            <p:ph type="ftr" sz="quarter" idx="11"/>
          </p:nvPr>
        </p:nvSpPr>
        <p:spPr/>
        <p:txBody>
          <a:bodyPr rtlCol="0"/>
          <a:lstStyle/>
          <a:p>
            <a:pPr rtl="0"/>
            <a:endParaRPr lang="pl-PL" noProof="0"/>
          </a:p>
        </p:txBody>
      </p:sp>
      <p:sp>
        <p:nvSpPr>
          <p:cNvPr id="7" name="Numer slajdu — symbol zastępczy 6"/>
          <p:cNvSpPr>
            <a:spLocks noGrp="1"/>
          </p:cNvSpPr>
          <p:nvPr>
            <p:ph type="sldNum" sz="quarter" idx="12"/>
          </p:nvPr>
        </p:nvSpPr>
        <p:spPr/>
        <p:txBody>
          <a:bodyPr rtlCol="0"/>
          <a:lstStyle/>
          <a:p>
            <a:pPr rtl="0"/>
            <a:fld id="{6D22F896-40B5-4ADD-8801-0D06FADFA095}" type="slidenum">
              <a:rPr lang="pl-PL" noProof="0" smtClean="0"/>
              <a:t>‹#›</a:t>
            </a:fld>
            <a:endParaRPr lang="pl-PL" noProof="0"/>
          </a:p>
        </p:txBody>
      </p:sp>
      <p:cxnSp>
        <p:nvCxnSpPr>
          <p:cNvPr id="17" name="Łącznik prosty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grpSp>
        <p:nvGrpSpPr>
          <p:cNvPr id="8" name="Grupa 7"/>
          <p:cNvGrpSpPr/>
          <p:nvPr/>
        </p:nvGrpSpPr>
        <p:grpSpPr>
          <a:xfrm>
            <a:off x="7477387" y="482170"/>
            <a:ext cx="4074533" cy="5149101"/>
            <a:chOff x="7477387" y="482170"/>
            <a:chExt cx="4074533" cy="5149101"/>
          </a:xfrm>
        </p:grpSpPr>
        <p:sp>
          <p:nvSpPr>
            <p:cNvPr id="18" name="Prostokąt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Prostokąt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ytuł 1"/>
          <p:cNvSpPr>
            <a:spLocks noGrp="1"/>
          </p:cNvSpPr>
          <p:nvPr>
            <p:ph type="title"/>
          </p:nvPr>
        </p:nvSpPr>
        <p:spPr>
          <a:xfrm>
            <a:off x="1451206" y="1129513"/>
            <a:ext cx="5532328" cy="1830584"/>
          </a:xfrm>
        </p:spPr>
        <p:txBody>
          <a:bodyPr rtlCol="0" anchor="b">
            <a:normAutofit/>
          </a:bodyPr>
          <a:lstStyle>
            <a:lvl1pPr>
              <a:defRPr sz="3200"/>
            </a:lvl1pPr>
          </a:lstStyle>
          <a:p>
            <a:pPr rtl="0"/>
            <a:r>
              <a:rPr lang="pl-PL" noProof="0"/>
              <a:t>Kliknij, aby edytować styl</a:t>
            </a:r>
          </a:p>
        </p:txBody>
      </p:sp>
      <p:sp>
        <p:nvSpPr>
          <p:cNvPr id="3" name="Obraz — symbol zastępczy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rtlCol="0"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l-PL" noProof="0"/>
              <a:t>Kliknij ikonę, aby dodać obraz</a:t>
            </a:r>
          </a:p>
        </p:txBody>
      </p:sp>
      <p:sp>
        <p:nvSpPr>
          <p:cNvPr id="4" name="Tekst — symbol zastępczy 3"/>
          <p:cNvSpPr>
            <a:spLocks noGrp="1"/>
          </p:cNvSpPr>
          <p:nvPr>
            <p:ph type="body" sz="half" idx="2"/>
          </p:nvPr>
        </p:nvSpPr>
        <p:spPr>
          <a:xfrm>
            <a:off x="1450329" y="3145992"/>
            <a:ext cx="5524404" cy="2003742"/>
          </a:xfrm>
        </p:spPr>
        <p:txBody>
          <a:bodyPr rtlCol="0">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pl-PL" noProof="0"/>
              <a:t>Kliknij, aby edytować style wzorca tekstu</a:t>
            </a:r>
          </a:p>
        </p:txBody>
      </p:sp>
      <p:sp>
        <p:nvSpPr>
          <p:cNvPr id="5" name="Data — symbol zastępczy 4"/>
          <p:cNvSpPr>
            <a:spLocks noGrp="1"/>
          </p:cNvSpPr>
          <p:nvPr>
            <p:ph type="dt" sz="half" idx="10"/>
          </p:nvPr>
        </p:nvSpPr>
        <p:spPr>
          <a:xfrm>
            <a:off x="1447382" y="5469856"/>
            <a:ext cx="5527351" cy="320123"/>
          </a:xfrm>
        </p:spPr>
        <p:txBody>
          <a:bodyPr rtlCol="0"/>
          <a:lstStyle>
            <a:lvl1pPr algn="l">
              <a:defRPr/>
            </a:lvl1pPr>
          </a:lstStyle>
          <a:p>
            <a:pPr rtl="0"/>
            <a:fld id="{D0FFD583-236B-4033-B4FB-FCEF56B83DC6}" type="datetime1">
              <a:rPr lang="pl-PL" noProof="0" smtClean="0"/>
              <a:t>19.01.2022</a:t>
            </a:fld>
            <a:endParaRPr lang="pl-PL" noProof="0"/>
          </a:p>
        </p:txBody>
      </p:sp>
      <p:sp>
        <p:nvSpPr>
          <p:cNvPr id="6" name="Stopka — symbol zastępczy 5"/>
          <p:cNvSpPr>
            <a:spLocks noGrp="1"/>
          </p:cNvSpPr>
          <p:nvPr>
            <p:ph type="ftr" sz="quarter" idx="11"/>
          </p:nvPr>
        </p:nvSpPr>
        <p:spPr>
          <a:xfrm>
            <a:off x="1447382" y="318640"/>
            <a:ext cx="5541004" cy="320931"/>
          </a:xfrm>
        </p:spPr>
        <p:txBody>
          <a:bodyPr rtlCol="0"/>
          <a:lstStyle/>
          <a:p>
            <a:pPr rtl="0"/>
            <a:endParaRPr lang="pl-PL" noProof="0"/>
          </a:p>
        </p:txBody>
      </p:sp>
      <p:sp>
        <p:nvSpPr>
          <p:cNvPr id="7" name="Numer slajdu — symbol zastępczy 6"/>
          <p:cNvSpPr>
            <a:spLocks noGrp="1"/>
          </p:cNvSpPr>
          <p:nvPr>
            <p:ph type="sldNum" sz="quarter" idx="12"/>
          </p:nvPr>
        </p:nvSpPr>
        <p:spPr/>
        <p:txBody>
          <a:bodyPr rtlCol="0"/>
          <a:lstStyle/>
          <a:p>
            <a:pPr rtl="0"/>
            <a:fld id="{6D22F896-40B5-4ADD-8801-0D06FADFA095}" type="slidenum">
              <a:rPr lang="pl-PL" noProof="0" smtClean="0"/>
              <a:t>‹#›</a:t>
            </a:fld>
            <a:endParaRPr lang="pl-PL" noProof="0"/>
          </a:p>
        </p:txBody>
      </p:sp>
      <p:cxnSp>
        <p:nvCxnSpPr>
          <p:cNvPr id="31" name="Łącznik prosty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Prostokąt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Obraz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ytuł — symbol zastępczy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pPr rtl="0"/>
            <a:r>
              <a:rPr lang="pl-PL" noProof="0"/>
              <a:t>Kliknij, aby edytować styl</a:t>
            </a:r>
          </a:p>
        </p:txBody>
      </p:sp>
      <p:sp>
        <p:nvSpPr>
          <p:cNvPr id="3" name="Tekst — symbol zastępczy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rtl="0"/>
            <a:r>
              <a:rPr lang="pl-PL" noProof="0"/>
              <a:t>Edytuj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4" name="Data — symbol zastępczy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rtl="0"/>
            <a:fld id="{52DF4545-6353-47E1-9653-E7A68AF0D98A}" type="datetime1">
              <a:rPr lang="pl-PL" noProof="0" smtClean="0"/>
              <a:t>19.01.2022</a:t>
            </a:fld>
            <a:endParaRPr lang="pl-PL" noProof="0"/>
          </a:p>
        </p:txBody>
      </p:sp>
      <p:sp>
        <p:nvSpPr>
          <p:cNvPr id="5" name="Stopka — symbol zastępczy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rtl="0"/>
            <a:endParaRPr lang="pl-PL" noProof="0"/>
          </a:p>
        </p:txBody>
      </p:sp>
      <p:sp>
        <p:nvSpPr>
          <p:cNvPr id="6" name="Numer slajdu — symbol zastępczy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pPr rtl="0"/>
            <a:fld id="{6D22F896-40B5-4ADD-8801-0D06FADFA095}" type="slidenum">
              <a:rPr lang="pl-PL" noProof="0" smtClean="0"/>
              <a:pPr rtl="0"/>
              <a:t>‹#›</a:t>
            </a:fld>
            <a:endParaRPr lang="pl-PL" noProof="0"/>
          </a:p>
        </p:txBody>
      </p:sp>
      <p:cxnSp>
        <p:nvCxnSpPr>
          <p:cNvPr id="10" name="Łącznik prosty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image" Target="../media/image1.jpeg" /><Relationship Id="rId1" Type="http://schemas.openxmlformats.org/officeDocument/2006/relationships/slideLayout" Target="../slideLayouts/slideLayout5.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5.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14.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1.jpeg" /><Relationship Id="rId1" Type="http://schemas.openxmlformats.org/officeDocument/2006/relationships/slideLayout" Target="../slideLayouts/slideLayout5.xml" /></Relationships>
</file>

<file path=ppt/slides/_rels/slide1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3.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5.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5.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5.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7.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1.jpeg" /><Relationship Id="rId1" Type="http://schemas.openxmlformats.org/officeDocument/2006/relationships/slideLayout" Target="../slideLayouts/slideLayout5.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ctrTitle"/>
          </p:nvPr>
        </p:nvSpPr>
        <p:spPr>
          <a:xfrm>
            <a:off x="1557071" y="1584552"/>
            <a:ext cx="9099255" cy="2537251"/>
          </a:xfrm>
        </p:spPr>
        <p:txBody>
          <a:bodyPr rtlCol="0" anchor="ctr">
            <a:normAutofit/>
          </a:bodyPr>
          <a:lstStyle/>
          <a:p>
            <a:pPr algn="ctr"/>
            <a:r>
              <a:rPr lang="pl-PL" sz="7200">
                <a:solidFill>
                  <a:srgbClr val="454545"/>
                </a:solidFill>
              </a:rPr>
              <a:t>Przechowywanie żywności</a:t>
            </a:r>
          </a:p>
        </p:txBody>
      </p:sp>
      <p:sp>
        <p:nvSpPr>
          <p:cNvPr id="3" name="Podtytuł 2"/>
          <p:cNvSpPr>
            <a:spLocks noGrp="1"/>
          </p:cNvSpPr>
          <p:nvPr>
            <p:ph type="subTitle" idx="1"/>
          </p:nvPr>
        </p:nvSpPr>
        <p:spPr>
          <a:xfrm>
            <a:off x="1535372" y="4133234"/>
            <a:ext cx="9120954" cy="744373"/>
          </a:xfrm>
        </p:spPr>
        <p:txBody>
          <a:bodyPr vert="horz" lIns="91440" tIns="91440" rIns="91440" bIns="91440" rtlCol="0">
            <a:normAutofit/>
          </a:bodyPr>
          <a:lstStyle/>
          <a:p>
            <a:pPr algn="ctr" rtl="0"/>
            <a:endParaRPr lang="pl-PL">
              <a:solidFill>
                <a:schemeClr val="accent1"/>
              </a:solidFill>
            </a:endParaRPr>
          </a:p>
        </p:txBody>
      </p:sp>
      <p:pic>
        <p:nvPicPr>
          <p:cNvPr id="18" name="Picture 17">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63268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3">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6" name="Straight Connector 15">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56012FD-74A8-4C91-B318-435CF2B719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0" name="Rectangle 19">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ytuł 1">
            <a:extLst>
              <a:ext uri="{FF2B5EF4-FFF2-40B4-BE49-F238E27FC236}">
                <a16:creationId xmlns:a16="http://schemas.microsoft.com/office/drawing/2014/main" id="{9880C3D3-4F0D-E540-8A89-18FE970A69A7}"/>
              </a:ext>
            </a:extLst>
          </p:cNvPr>
          <p:cNvSpPr>
            <a:spLocks noGrp="1"/>
          </p:cNvSpPr>
          <p:nvPr>
            <p:ph type="title"/>
          </p:nvPr>
        </p:nvSpPr>
        <p:spPr>
          <a:xfrm>
            <a:off x="1451580" y="804520"/>
            <a:ext cx="4176511" cy="1049235"/>
          </a:xfrm>
        </p:spPr>
        <p:txBody>
          <a:bodyPr vert="horz" lIns="91440" tIns="45720" rIns="91440" bIns="45720" rtlCol="0" anchor="t">
            <a:normAutofit/>
          </a:bodyPr>
          <a:lstStyle/>
          <a:p>
            <a:r>
              <a:rPr lang="en-US" sz="2200"/>
              <a:t>Co się stanie po odmrożeniu i zamrożeniu niektórych produktów?</a:t>
            </a:r>
          </a:p>
        </p:txBody>
      </p:sp>
      <p:sp>
        <p:nvSpPr>
          <p:cNvPr id="24" name="Rectangle 23">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4" name="Symbol zastępczy zawartości 3">
            <a:extLst>
              <a:ext uri="{FF2B5EF4-FFF2-40B4-BE49-F238E27FC236}">
                <a16:creationId xmlns:a16="http://schemas.microsoft.com/office/drawing/2014/main" id="{EF5FA8EE-ADA9-3146-A0B9-16D8E2BE39EA}"/>
              </a:ext>
            </a:extLst>
          </p:cNvPr>
          <p:cNvSpPr>
            <a:spLocks noGrp="1"/>
          </p:cNvSpPr>
          <p:nvPr>
            <p:ph sz="half" idx="2"/>
          </p:nvPr>
        </p:nvSpPr>
        <p:spPr>
          <a:xfrm>
            <a:off x="1451581" y="2015732"/>
            <a:ext cx="4172212" cy="3450613"/>
          </a:xfrm>
        </p:spPr>
        <p:txBody>
          <a:bodyPr vert="horz" lIns="91440" tIns="45720" rIns="91440" bIns="45720" rtlCol="0" anchor="t">
            <a:normAutofit/>
          </a:bodyPr>
          <a:lstStyle/>
          <a:p>
            <a:r>
              <a:rPr lang="en-US"/>
              <a:t>Niektórych produktów po rozmrożeniu nie wolno zamrażac ponownie. Wiąże się to z bowiem rozwojem chorobotwórczych drobnoustrojów, np. po zjedzeniu lodów już raz roztopionych i zamrożonych ponownie możemy zarazić się salmonellą </a:t>
            </a:r>
          </a:p>
        </p:txBody>
      </p:sp>
      <p:pic>
        <p:nvPicPr>
          <p:cNvPr id="7" name="Obraz 7" descr="Obraz zawierający żywność, deser&#10;&#10;Opis wygenerowany automatycznie">
            <a:extLst>
              <a:ext uri="{FF2B5EF4-FFF2-40B4-BE49-F238E27FC236}">
                <a16:creationId xmlns:a16="http://schemas.microsoft.com/office/drawing/2014/main" id="{23C052E0-6957-4775-9A48-A5002760F778}"/>
              </a:ext>
            </a:extLst>
          </p:cNvPr>
          <p:cNvPicPr>
            <a:picLocks noGrp="1" noChangeAspect="1"/>
          </p:cNvPicPr>
          <p:nvPr>
            <p:ph sz="quarter" idx="4"/>
          </p:nvPr>
        </p:nvPicPr>
        <p:blipFill>
          <a:blip r:embed="rId3"/>
          <a:stretch>
            <a:fillRect/>
          </a:stretch>
        </p:blipFill>
        <p:spPr>
          <a:xfrm>
            <a:off x="6233848" y="805583"/>
            <a:ext cx="4681568" cy="4660762"/>
          </a:xfrm>
          <a:prstGeom prst="rect">
            <a:avLst/>
          </a:prstGeom>
        </p:spPr>
      </p:pic>
      <p:pic>
        <p:nvPicPr>
          <p:cNvPr id="26" name="Picture 25">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8" name="Straight Connector 27">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544542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B9B0B8-F23B-4C4A-86C2-7476DC062A10}"/>
              </a:ext>
            </a:extLst>
          </p:cNvPr>
          <p:cNvSpPr>
            <a:spLocks noGrp="1"/>
          </p:cNvSpPr>
          <p:nvPr>
            <p:ph type="title"/>
          </p:nvPr>
        </p:nvSpPr>
        <p:spPr/>
        <p:txBody>
          <a:bodyPr/>
          <a:lstStyle/>
          <a:p>
            <a:r>
              <a:rPr lang="pl-PL"/>
              <a:t>Na co narażamy się jedząc zepsutą żywność</a:t>
            </a:r>
          </a:p>
        </p:txBody>
      </p:sp>
      <p:sp>
        <p:nvSpPr>
          <p:cNvPr id="4" name="Symbol zastępczy zawartości 3">
            <a:extLst>
              <a:ext uri="{FF2B5EF4-FFF2-40B4-BE49-F238E27FC236}">
                <a16:creationId xmlns:a16="http://schemas.microsoft.com/office/drawing/2014/main" id="{F3AC8B6F-8D0B-5148-8536-D0BD2158DD33}"/>
              </a:ext>
            </a:extLst>
          </p:cNvPr>
          <p:cNvSpPr>
            <a:spLocks noGrp="1"/>
          </p:cNvSpPr>
          <p:nvPr>
            <p:ph sz="half" idx="2"/>
          </p:nvPr>
        </p:nvSpPr>
        <p:spPr>
          <a:xfrm>
            <a:off x="2340159" y="2181332"/>
            <a:ext cx="7815872" cy="3343168"/>
          </a:xfrm>
        </p:spPr>
        <p:txBody>
          <a:bodyPr>
            <a:normAutofit/>
          </a:bodyPr>
          <a:lstStyle/>
          <a:p>
            <a:r>
              <a:rPr lang="pl-PL"/>
              <a:t>Choroby odżwnościowe ywoływane są przez bakterie, wirusy, pasożyty lub substancje chemiczne, które dostają się do organizmu wraz ze skażoną żywnością lub wodą. Zwykle są zakaźne.
Niebezpieczna żywność zawierająca szkodliwe mikroorganizmy lub substancje chemiczne jest przyczyną ponad 200 chorób począwszy od biegunki, aż po nowotwory.
Każdego roku około 2 mln osób, w tym wiele dzieci, umiera z powodu biegunek wywoływanych przez bakterie obecne w żywności i w wodzie.</a:t>
            </a:r>
          </a:p>
        </p:txBody>
      </p:sp>
    </p:spTree>
    <p:extLst>
      <p:ext uri="{BB962C8B-B14F-4D97-AF65-F5344CB8AC3E}">
        <p14:creationId xmlns:p14="http://schemas.microsoft.com/office/powerpoint/2010/main" val="161188220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4C12901-9FCC-461E-A64A-89B4791235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FD6EDB49-211E-499D-9A08-6C5FF3D06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8F9F37E-D3CF-4F3D-96C2-25307819D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1" name="Rectangle 20">
            <a:extLst>
              <a:ext uri="{FF2B5EF4-FFF2-40B4-BE49-F238E27FC236}">
                <a16:creationId xmlns:a16="http://schemas.microsoft.com/office/drawing/2014/main" id="{C5FFF17D-767C-40E7-8C89-962F1F54B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E69F39E1-619D-4D9E-8823-8BD8CC320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8C53F47-DF50-454F-A5A6-6B969748D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49CD675-76AF-5842-B994-FC8158A3D938}"/>
              </a:ext>
            </a:extLst>
          </p:cNvPr>
          <p:cNvSpPr>
            <a:spLocks noGrp="1"/>
          </p:cNvSpPr>
          <p:nvPr>
            <p:ph type="title"/>
          </p:nvPr>
        </p:nvSpPr>
        <p:spPr>
          <a:xfrm>
            <a:off x="1451579" y="1376053"/>
            <a:ext cx="9405891" cy="1002990"/>
          </a:xfrm>
        </p:spPr>
        <p:txBody>
          <a:bodyPr vert="horz" lIns="91440" tIns="45720" rIns="91440" bIns="45720" rtlCol="0" anchor="ctr">
            <a:normAutofit/>
          </a:bodyPr>
          <a:lstStyle/>
          <a:p>
            <a:r>
              <a:rPr lang="en-US" b="0" i="0" kern="1200" cap="all">
                <a:solidFill>
                  <a:schemeClr val="tx1"/>
                </a:solidFill>
                <a:effectLst/>
                <a:latin typeface="+mj-lt"/>
                <a:ea typeface="+mj-ea"/>
                <a:cs typeface="+mj-cs"/>
              </a:rPr>
              <a:t>W jaki sposób Zapobiec chorobom odrzywnościowym</a:t>
            </a:r>
          </a:p>
        </p:txBody>
      </p:sp>
      <p:sp>
        <p:nvSpPr>
          <p:cNvPr id="4" name="Symbol zastępczy zawartości 3">
            <a:extLst>
              <a:ext uri="{FF2B5EF4-FFF2-40B4-BE49-F238E27FC236}">
                <a16:creationId xmlns:a16="http://schemas.microsoft.com/office/drawing/2014/main" id="{A46BB539-8A78-7249-A73F-0BBE2BA84C59}"/>
              </a:ext>
            </a:extLst>
          </p:cNvPr>
          <p:cNvSpPr>
            <a:spLocks noGrp="1"/>
          </p:cNvSpPr>
          <p:nvPr>
            <p:ph sz="half" idx="2"/>
          </p:nvPr>
        </p:nvSpPr>
        <p:spPr>
          <a:xfrm>
            <a:off x="1451579" y="2464991"/>
            <a:ext cx="9405891" cy="2403571"/>
          </a:xfrm>
        </p:spPr>
        <p:txBody>
          <a:bodyPr vert="horz" lIns="91440" tIns="45720" rIns="91440" bIns="45720" rtlCol="0" anchor="t">
            <a:noAutofit/>
          </a:bodyPr>
          <a:lstStyle/>
          <a:p>
            <a:pPr>
              <a:lnSpc>
                <a:spcPct val="110000"/>
              </a:lnSpc>
            </a:pPr>
            <a:r>
              <a:rPr lang="en-US" sz="1800"/>
              <a:t>Aby </a:t>
            </a:r>
            <a:r>
              <a:rPr lang="en-US" sz="1800" err="1"/>
              <a:t>zapobiegać</a:t>
            </a:r>
            <a:r>
              <a:rPr lang="en-US" sz="1800"/>
              <a:t> </a:t>
            </a:r>
            <a:r>
              <a:rPr lang="en-US" sz="1800" err="1"/>
              <a:t>chorobom</a:t>
            </a:r>
            <a:r>
              <a:rPr lang="en-US" sz="1800"/>
              <a:t> </a:t>
            </a:r>
            <a:r>
              <a:rPr lang="en-US" sz="1800" err="1"/>
              <a:t>odżywnościowym</a:t>
            </a:r>
            <a:r>
              <a:rPr lang="en-US" sz="1800"/>
              <a:t> </a:t>
            </a:r>
            <a:r>
              <a:rPr lang="en-US" sz="1800" err="1"/>
              <a:t>należy</a:t>
            </a:r>
            <a:r>
              <a:rPr lang="en-US" sz="1800"/>
              <a:t>:</a:t>
            </a:r>
          </a:p>
          <a:p>
            <a:pPr>
              <a:lnSpc>
                <a:spcPct val="110000"/>
              </a:lnSpc>
            </a:pPr>
            <a:r>
              <a:rPr lang="en-US" sz="1800"/>
              <a:t>1. Utrzymywać czystość
2. </a:t>
            </a:r>
            <a:r>
              <a:rPr lang="en-US" sz="1800" err="1"/>
              <a:t>Oddzielać</a:t>
            </a:r>
            <a:r>
              <a:rPr lang="en-US" sz="1800"/>
              <a:t> </a:t>
            </a:r>
            <a:r>
              <a:rPr lang="en-US" sz="1800" err="1"/>
              <a:t>żywność</a:t>
            </a:r>
            <a:r>
              <a:rPr lang="en-US" sz="1800"/>
              <a:t> </a:t>
            </a:r>
            <a:r>
              <a:rPr lang="en-US" sz="1800" err="1"/>
              <a:t>surową</a:t>
            </a:r>
            <a:r>
              <a:rPr lang="en-US" sz="1800"/>
              <a:t> od </a:t>
            </a:r>
            <a:r>
              <a:rPr lang="en-US" sz="1800" err="1"/>
              <a:t>ugotowanej</a:t>
            </a:r>
            <a:r>
              <a:rPr lang="en-US" sz="1800"/>
              <a:t>
3. </a:t>
            </a:r>
            <a:r>
              <a:rPr lang="en-US" sz="1800" err="1"/>
              <a:t>Dokładne</a:t>
            </a:r>
            <a:r>
              <a:rPr lang="en-US" sz="1800"/>
              <a:t> </a:t>
            </a:r>
            <a:r>
              <a:rPr lang="en-US" sz="1800" err="1"/>
              <a:t>gotować</a:t>
            </a:r>
            <a:r>
              <a:rPr lang="en-US" sz="1800"/>
              <a:t>
4. </a:t>
            </a:r>
            <a:r>
              <a:rPr lang="en-US" sz="1800" err="1"/>
              <a:t>Utrzymywać</a:t>
            </a:r>
            <a:r>
              <a:rPr lang="en-US" sz="1800"/>
              <a:t> </a:t>
            </a:r>
            <a:r>
              <a:rPr lang="en-US" sz="1800" err="1"/>
              <a:t>żywność</a:t>
            </a:r>
            <a:r>
              <a:rPr lang="en-US" sz="1800"/>
              <a:t> w </a:t>
            </a:r>
            <a:r>
              <a:rPr lang="en-US" sz="1800" err="1"/>
              <a:t>odpowiedniej</a:t>
            </a:r>
            <a:r>
              <a:rPr lang="en-US" sz="1800"/>
              <a:t> </a:t>
            </a:r>
            <a:r>
              <a:rPr lang="en-US" sz="1800" err="1"/>
              <a:t>temperaturze</a:t>
            </a:r>
            <a:r>
              <a:rPr lang="en-US" sz="1800"/>
              <a:t>
5. </a:t>
            </a:r>
            <a:r>
              <a:rPr lang="en-US" sz="1800" err="1"/>
              <a:t>Używać</a:t>
            </a:r>
            <a:r>
              <a:rPr lang="en-US" sz="1800"/>
              <a:t> </a:t>
            </a:r>
            <a:r>
              <a:rPr lang="en-US" sz="1800" err="1"/>
              <a:t>bezpiecznej</a:t>
            </a:r>
            <a:r>
              <a:rPr lang="en-US" sz="1800"/>
              <a:t> </a:t>
            </a:r>
            <a:r>
              <a:rPr lang="en-US" sz="1800" err="1"/>
              <a:t>wody</a:t>
            </a:r>
            <a:r>
              <a:rPr lang="en-US" sz="1800"/>
              <a:t> </a:t>
            </a:r>
            <a:r>
              <a:rPr lang="en-US" sz="1800" err="1"/>
              <a:t>i</a:t>
            </a:r>
            <a:r>
              <a:rPr lang="en-US" sz="1800"/>
              <a:t> </a:t>
            </a:r>
            <a:r>
              <a:rPr lang="en-US" sz="1800" err="1"/>
              <a:t>żywności</a:t>
            </a:r>
            <a:endParaRPr lang="en-US" sz="1800"/>
          </a:p>
        </p:txBody>
      </p:sp>
      <p:pic>
        <p:nvPicPr>
          <p:cNvPr id="27" name="Picture 26">
            <a:extLst>
              <a:ext uri="{FF2B5EF4-FFF2-40B4-BE49-F238E27FC236}">
                <a16:creationId xmlns:a16="http://schemas.microsoft.com/office/drawing/2014/main" id="{6A26901A-BC62-4A3A-A07A-65E1F3DDDE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25715813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A219CC-9936-AA4C-96CC-53E41306396D}"/>
              </a:ext>
            </a:extLst>
          </p:cNvPr>
          <p:cNvSpPr>
            <a:spLocks noGrp="1"/>
          </p:cNvSpPr>
          <p:nvPr>
            <p:ph type="title"/>
          </p:nvPr>
        </p:nvSpPr>
        <p:spPr/>
        <p:txBody>
          <a:bodyPr/>
          <a:lstStyle/>
          <a:p>
            <a:r>
              <a:rPr lang="pl-PL"/>
              <a:t>Fermentacja mlekowa</a:t>
            </a:r>
          </a:p>
        </p:txBody>
      </p:sp>
      <p:sp>
        <p:nvSpPr>
          <p:cNvPr id="4" name="Symbol zastępczy zawartości 3">
            <a:extLst>
              <a:ext uri="{FF2B5EF4-FFF2-40B4-BE49-F238E27FC236}">
                <a16:creationId xmlns:a16="http://schemas.microsoft.com/office/drawing/2014/main" id="{ABF08E0C-531F-1540-94E2-F15B8E46CF51}"/>
              </a:ext>
            </a:extLst>
          </p:cNvPr>
          <p:cNvSpPr>
            <a:spLocks noGrp="1"/>
          </p:cNvSpPr>
          <p:nvPr>
            <p:ph sz="half" idx="2"/>
          </p:nvPr>
        </p:nvSpPr>
        <p:spPr>
          <a:xfrm>
            <a:off x="1447191" y="2023003"/>
            <a:ext cx="4645152" cy="3445724"/>
          </a:xfrm>
        </p:spPr>
        <p:txBody>
          <a:bodyPr>
            <a:normAutofit/>
          </a:bodyPr>
          <a:lstStyle/>
          <a:p>
            <a:r>
              <a:rPr lang="pl-PL"/>
              <a:t>Fermentacja mlekowa czyli fermentacja węglowodanów do kwasu mlekowego, odbywająca się pod wpływem działania bakterii fermentacji mlekowej. Fermentacja ta odgrywa kluczowe znaczenie przy produkcji wielu przetworów mlecznych.</a:t>
            </a:r>
          </a:p>
        </p:txBody>
      </p:sp>
      <p:sp>
        <p:nvSpPr>
          <p:cNvPr id="6" name="Symbol zastępczy zawartości 5">
            <a:extLst>
              <a:ext uri="{FF2B5EF4-FFF2-40B4-BE49-F238E27FC236}">
                <a16:creationId xmlns:a16="http://schemas.microsoft.com/office/drawing/2014/main" id="{DEED4A83-1F50-B049-96EC-A8C130ECCD1D}"/>
              </a:ext>
            </a:extLst>
          </p:cNvPr>
          <p:cNvSpPr>
            <a:spLocks noGrp="1"/>
          </p:cNvSpPr>
          <p:nvPr>
            <p:ph sz="quarter" idx="4"/>
          </p:nvPr>
        </p:nvSpPr>
        <p:spPr>
          <a:xfrm>
            <a:off x="6412362" y="2013139"/>
            <a:ext cx="4645152" cy="3445724"/>
          </a:xfrm>
        </p:spPr>
        <p:txBody>
          <a:bodyPr>
            <a:normAutofit/>
          </a:bodyPr>
          <a:lstStyle/>
          <a:p>
            <a:r>
              <a:rPr lang="pl-PL"/>
              <a:t>Fermentacja mlekowa stosowana jest także w celu wydłużenia trwałości pożywienia. Bakterie kwasu mlekowego nie tylko wpływają korzystnie na smak produktów, ale hamują namnażanie niepożądanych bakterii, które powodują szybszy proces gnilny.</a:t>
            </a:r>
          </a:p>
        </p:txBody>
      </p:sp>
    </p:spTree>
    <p:extLst>
      <p:ext uri="{BB962C8B-B14F-4D97-AF65-F5344CB8AC3E}">
        <p14:creationId xmlns:p14="http://schemas.microsoft.com/office/powerpoint/2010/main" val="88610826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9D4B225-18E9-4C5B-94D8-2ABE6D161E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8" name="Rectangle 17">
            <a:extLst>
              <a:ext uri="{FF2B5EF4-FFF2-40B4-BE49-F238E27FC236}">
                <a16:creationId xmlns:a16="http://schemas.microsoft.com/office/drawing/2014/main" id="{C6870151-9189-4C3A-8379-EF3D95827A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5" descr="Warzywa i owoce w asortymencie">
            <a:extLst>
              <a:ext uri="{FF2B5EF4-FFF2-40B4-BE49-F238E27FC236}">
                <a16:creationId xmlns:a16="http://schemas.microsoft.com/office/drawing/2014/main" id="{1028BCC1-A373-4975-B6C6-F83D53F6FAA2}"/>
              </a:ext>
            </a:extLst>
          </p:cNvPr>
          <p:cNvPicPr>
            <a:picLocks noChangeAspect="1"/>
          </p:cNvPicPr>
          <p:nvPr/>
        </p:nvPicPr>
        <p:blipFill rotWithShape="1">
          <a:blip r:embed="rId3">
            <a:alphaModFix amt="50000"/>
          </a:blip>
          <a:srcRect t="3850" b="11752"/>
          <a:stretch/>
        </p:blipFill>
        <p:spPr>
          <a:xfrm>
            <a:off x="305" y="10"/>
            <a:ext cx="12191695" cy="6857990"/>
          </a:xfrm>
          <a:prstGeom prst="rect">
            <a:avLst/>
          </a:prstGeom>
        </p:spPr>
      </p:pic>
      <p:sp>
        <p:nvSpPr>
          <p:cNvPr id="20" name="Slide Number Placeholder 7">
            <a:extLst>
              <a:ext uri="{FF2B5EF4-FFF2-40B4-BE49-F238E27FC236}">
                <a16:creationId xmlns:a16="http://schemas.microsoft.com/office/drawing/2014/main" id="{123EA69C-102A-4DD0-9547-05DCD271D15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12301" y="443732"/>
            <a:ext cx="811019" cy="503578"/>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22" name="Footer Placeholder 6">
            <a:extLst>
              <a:ext uri="{FF2B5EF4-FFF2-40B4-BE49-F238E27FC236}">
                <a16:creationId xmlns:a16="http://schemas.microsoft.com/office/drawing/2014/main" id="{6A862265-5CA3-4C40-8582-7534C3B03C2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76636" y="540921"/>
            <a:ext cx="4973915" cy="30920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solidFill>
                <a:schemeClr val="tx1"/>
              </a:solidFill>
            </a:endParaRPr>
          </a:p>
        </p:txBody>
      </p:sp>
      <p:sp>
        <p:nvSpPr>
          <p:cNvPr id="24" name="Rectangle 23">
            <a:extLst>
              <a:ext uri="{FF2B5EF4-FFF2-40B4-BE49-F238E27FC236}">
                <a16:creationId xmlns:a16="http://schemas.microsoft.com/office/drawing/2014/main" id="{600EF80B-0391-4082-9AF5-F15B091B4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93800"/>
            <a:ext cx="12192000" cy="5664199"/>
          </a:xfrm>
          <a:prstGeom prst="rect">
            <a:avLst/>
          </a:prstGeom>
          <a:gradFill flip="none" rotWithShape="1">
            <a:gsLst>
              <a:gs pos="0">
                <a:schemeClr val="bg2">
                  <a:lumMod val="87000"/>
                  <a:alpha val="4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ytuł 1">
            <a:extLst>
              <a:ext uri="{FF2B5EF4-FFF2-40B4-BE49-F238E27FC236}">
                <a16:creationId xmlns:a16="http://schemas.microsoft.com/office/drawing/2014/main" id="{0BF94CF8-D325-4447-9ED5-2D52DAC676C2}"/>
              </a:ext>
            </a:extLst>
          </p:cNvPr>
          <p:cNvSpPr>
            <a:spLocks noGrp="1"/>
          </p:cNvSpPr>
          <p:nvPr>
            <p:ph type="title"/>
          </p:nvPr>
        </p:nvSpPr>
        <p:spPr>
          <a:xfrm>
            <a:off x="1130271" y="1193800"/>
            <a:ext cx="3193050" cy="4699000"/>
          </a:xfrm>
        </p:spPr>
        <p:txBody>
          <a:bodyPr vert="horz" lIns="91440" tIns="45720" rIns="91440" bIns="45720" rtlCol="0" anchor="ctr">
            <a:normAutofit/>
          </a:bodyPr>
          <a:lstStyle/>
          <a:p>
            <a:r>
              <a:rPr lang="en-US"/>
              <a:t>W jaki sposób rozpoznać czy żywność jest zdatna do spożycia?</a:t>
            </a:r>
          </a:p>
        </p:txBody>
      </p:sp>
      <p:cxnSp>
        <p:nvCxnSpPr>
          <p:cNvPr id="26" name="Straight Connector 25">
            <a:extLst>
              <a:ext uri="{FF2B5EF4-FFF2-40B4-BE49-F238E27FC236}">
                <a16:creationId xmlns:a16="http://schemas.microsoft.com/office/drawing/2014/main" id="{D33AC32D-5F44-45F7-A0BD-7C11A86BED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4" name="Symbol zastępczy zawartości 3">
            <a:extLst>
              <a:ext uri="{FF2B5EF4-FFF2-40B4-BE49-F238E27FC236}">
                <a16:creationId xmlns:a16="http://schemas.microsoft.com/office/drawing/2014/main" id="{F5937D45-ADDE-CC46-B306-468D97FD0CC7}"/>
              </a:ext>
            </a:extLst>
          </p:cNvPr>
          <p:cNvSpPr>
            <a:spLocks noGrp="1"/>
          </p:cNvSpPr>
          <p:nvPr>
            <p:ph sz="half" idx="2"/>
          </p:nvPr>
        </p:nvSpPr>
        <p:spPr>
          <a:xfrm>
            <a:off x="4976636" y="1193800"/>
            <a:ext cx="6085091" cy="4699000"/>
          </a:xfrm>
        </p:spPr>
        <p:txBody>
          <a:bodyPr vert="horz" lIns="91440" tIns="45720" rIns="91440" bIns="45720" rtlCol="0" anchor="ctr">
            <a:normAutofit/>
          </a:bodyPr>
          <a:lstStyle/>
          <a:p>
            <a:r>
              <a:rPr lang="en-US"/>
              <a:t>By rozpoznać czy żywność jest zdatna do spożycia musimy polegać na naszych zmyślach. Szczególną jednak uwage powinniśmy zwrócić na dziwny zapach, smak, naloty pleśni, wygląd. </a:t>
            </a:r>
          </a:p>
        </p:txBody>
      </p:sp>
      <p:sp>
        <p:nvSpPr>
          <p:cNvPr id="28" name="Date Placeholder 1">
            <a:extLst>
              <a:ext uri="{FF2B5EF4-FFF2-40B4-BE49-F238E27FC236}">
                <a16:creationId xmlns:a16="http://schemas.microsoft.com/office/drawing/2014/main" id="{3FBF03E8-C602-4192-9C52-F84B29FDCC88}"/>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23229" y="6007878"/>
            <a:ext cx="3500715" cy="30920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solidFill>
                <a:schemeClr val="tx1"/>
              </a:solidFill>
            </a:endParaRPr>
          </a:p>
        </p:txBody>
      </p:sp>
    </p:spTree>
    <p:extLst>
      <p:ext uri="{BB962C8B-B14F-4D97-AF65-F5344CB8AC3E}">
        <p14:creationId xmlns:p14="http://schemas.microsoft.com/office/powerpoint/2010/main" val="216629840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2" name="Straight Connector 11">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2FDF9410-E530-4E71-A2C0-4C24B4896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53268B1E-8861-4702-9529-5A8FB23A61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1094758"/>
            <a:ext cx="868680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0" name="Rectangle 19">
            <a:extLst>
              <a:ext uri="{FF2B5EF4-FFF2-40B4-BE49-F238E27FC236}">
                <a16:creationId xmlns:a16="http://schemas.microsoft.com/office/drawing/2014/main" id="{82F2350F-B1BB-4308-A267-CFFA3576E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ytuł 1">
            <a:extLst>
              <a:ext uri="{FF2B5EF4-FFF2-40B4-BE49-F238E27FC236}">
                <a16:creationId xmlns:a16="http://schemas.microsoft.com/office/drawing/2014/main" id="{F05CBC97-6D31-4959-BC9A-E40F380703E6}"/>
              </a:ext>
            </a:extLst>
          </p:cNvPr>
          <p:cNvSpPr>
            <a:spLocks noGrp="1"/>
          </p:cNvSpPr>
          <p:nvPr>
            <p:ph type="title"/>
          </p:nvPr>
        </p:nvSpPr>
        <p:spPr>
          <a:xfrm>
            <a:off x="1752966" y="1427305"/>
            <a:ext cx="8686800" cy="2897270"/>
          </a:xfrm>
        </p:spPr>
        <p:txBody>
          <a:bodyPr vert="horz" lIns="91440" tIns="45720" rIns="91440" bIns="0" rtlCol="0" anchor="ctr">
            <a:normAutofit/>
          </a:bodyPr>
          <a:lstStyle/>
          <a:p>
            <a:r>
              <a:rPr lang="en-US" sz="5400"/>
              <a:t>Dziękuje za obejrzenie</a:t>
            </a:r>
          </a:p>
        </p:txBody>
      </p:sp>
      <p:sp>
        <p:nvSpPr>
          <p:cNvPr id="3" name="Symbol zastępczy tekstu 2">
            <a:extLst>
              <a:ext uri="{FF2B5EF4-FFF2-40B4-BE49-F238E27FC236}">
                <a16:creationId xmlns:a16="http://schemas.microsoft.com/office/drawing/2014/main" id="{299526CE-0E4A-41CD-8F49-7062E2BC93E0}"/>
              </a:ext>
            </a:extLst>
          </p:cNvPr>
          <p:cNvSpPr>
            <a:spLocks noGrp="1"/>
          </p:cNvSpPr>
          <p:nvPr>
            <p:ph type="body" idx="1"/>
          </p:nvPr>
        </p:nvSpPr>
        <p:spPr>
          <a:xfrm>
            <a:off x="1752966" y="4744864"/>
            <a:ext cx="8686800" cy="631270"/>
          </a:xfrm>
        </p:spPr>
        <p:txBody>
          <a:bodyPr vert="horz" lIns="91440" tIns="91440" rIns="91440" bIns="91440" rtlCol="0">
            <a:normAutofit/>
          </a:bodyPr>
          <a:lstStyle/>
          <a:p>
            <a:r>
              <a:rPr lang="en-US" cap="all"/>
              <a:t>Mikołaj Witkowski </a:t>
            </a:r>
          </a:p>
        </p:txBody>
      </p:sp>
      <p:cxnSp>
        <p:nvCxnSpPr>
          <p:cNvPr id="22" name="Straight Connector 21">
            <a:extLst>
              <a:ext uri="{FF2B5EF4-FFF2-40B4-BE49-F238E27FC236}">
                <a16:creationId xmlns:a16="http://schemas.microsoft.com/office/drawing/2014/main" id="{BC6646AE-8FD6-411E-8640-6CCB250D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4536431"/>
            <a:ext cx="868680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4" name="Picture 23">
            <a:extLst>
              <a:ext uri="{FF2B5EF4-FFF2-40B4-BE49-F238E27FC236}">
                <a16:creationId xmlns:a16="http://schemas.microsoft.com/office/drawing/2014/main" id="{413B0556-E869-4B1C-A499-EB13D96B90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62239539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02E62C0-282A-504A-9B0A-A098F7CA7166}"/>
              </a:ext>
            </a:extLst>
          </p:cNvPr>
          <p:cNvSpPr>
            <a:spLocks noGrp="1"/>
          </p:cNvSpPr>
          <p:nvPr>
            <p:ph type="title"/>
          </p:nvPr>
        </p:nvSpPr>
        <p:spPr/>
        <p:txBody>
          <a:bodyPr/>
          <a:lstStyle/>
          <a:p>
            <a:r>
              <a:rPr lang="pl-PL">
                <a:ea typeface="+mj-lt"/>
                <a:cs typeface="+mj-lt"/>
              </a:rPr>
              <a:t>JAK PRZECHOWYWAĆ ŻYWNOŚĆ</a:t>
            </a:r>
          </a:p>
          <a:p>
            <a:endParaRPr lang="pl-PL"/>
          </a:p>
        </p:txBody>
      </p:sp>
      <p:sp>
        <p:nvSpPr>
          <p:cNvPr id="4" name="Symbol zastępczy zawartości 3">
            <a:extLst>
              <a:ext uri="{FF2B5EF4-FFF2-40B4-BE49-F238E27FC236}">
                <a16:creationId xmlns:a16="http://schemas.microsoft.com/office/drawing/2014/main" id="{ECDC070A-342D-6E46-BB6F-D8FA31BB694B}"/>
              </a:ext>
            </a:extLst>
          </p:cNvPr>
          <p:cNvSpPr>
            <a:spLocks noGrp="1"/>
          </p:cNvSpPr>
          <p:nvPr>
            <p:ph sz="half" idx="2"/>
          </p:nvPr>
        </p:nvSpPr>
        <p:spPr>
          <a:xfrm>
            <a:off x="1447191" y="1918496"/>
            <a:ext cx="9605340" cy="3550230"/>
          </a:xfrm>
        </p:spPr>
        <p:txBody>
          <a:bodyPr vert="horz" lIns="91440" tIns="45720" rIns="91440" bIns="45720" rtlCol="0" anchor="t">
            <a:normAutofit/>
          </a:bodyPr>
          <a:lstStyle/>
          <a:p>
            <a:r>
              <a:rPr lang="pl-PL">
                <a:ea typeface="+mn-lt"/>
                <a:cs typeface="+mn-lt"/>
              </a:rPr>
              <a:t>Przechowywanie żywności w lodówce jest ważnym sposobem utrzymywania jej w sposób bezpieczny. Dzięki niskiej temperaturze łatwiej jest utrzymać </a:t>
            </a:r>
            <a:r>
              <a:rPr lang="pl-PL" err="1">
                <a:ea typeface="+mn-lt"/>
                <a:cs typeface="+mn-lt"/>
              </a:rPr>
              <a:t>świerzość</a:t>
            </a:r>
            <a:r>
              <a:rPr lang="pl-PL">
                <a:ea typeface="+mn-lt"/>
                <a:cs typeface="+mn-lt"/>
              </a:rPr>
              <a:t>, spowalnia to też wzrost szkodliwych mikroorganizmów. Sposób ten nie zmienia właściwości żywności.</a:t>
            </a:r>
            <a:br>
              <a:rPr lang="en-US"/>
            </a:br>
            <a:endParaRPr lang="en-US"/>
          </a:p>
          <a:p>
            <a:r>
              <a:rPr lang="pl-PL">
                <a:ea typeface="+mn-lt"/>
                <a:cs typeface="+mn-lt"/>
              </a:rPr>
              <a:t>Właściwa temperatura wewnątrz lodówki to 5°C na środkowej półce, jednak temperatura nie jest taka sama w każdym miejscu wewnątrz lodówki. Uwzględniając tę różnice, można przechowywać swoją żywność w optymalnych warunkach.</a:t>
            </a:r>
            <a:endParaRPr lang="pl-PL"/>
          </a:p>
          <a:p>
            <a:endParaRPr lang="pl-PL"/>
          </a:p>
        </p:txBody>
      </p:sp>
    </p:spTree>
    <p:extLst>
      <p:ext uri="{BB962C8B-B14F-4D97-AF65-F5344CB8AC3E}">
        <p14:creationId xmlns:p14="http://schemas.microsoft.com/office/powerpoint/2010/main" val="66117800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AEDEC1-81D9-914A-811F-015BB50CA9ED}"/>
              </a:ext>
            </a:extLst>
          </p:cNvPr>
          <p:cNvSpPr>
            <a:spLocks noGrp="1"/>
          </p:cNvSpPr>
          <p:nvPr>
            <p:ph type="title"/>
          </p:nvPr>
        </p:nvSpPr>
        <p:spPr>
          <a:xfrm>
            <a:off x="1488281" y="804164"/>
            <a:ext cx="9566571" cy="1056318"/>
          </a:xfrm>
        </p:spPr>
        <p:txBody>
          <a:bodyPr/>
          <a:lstStyle/>
          <a:p>
            <a:r>
              <a:rPr lang="pl-PL"/>
              <a:t>Przechowywanie żywności w lodówce</a:t>
            </a:r>
          </a:p>
        </p:txBody>
      </p:sp>
      <p:sp>
        <p:nvSpPr>
          <p:cNvPr id="4" name="Symbol zastępczy zawartości 3">
            <a:extLst>
              <a:ext uri="{FF2B5EF4-FFF2-40B4-BE49-F238E27FC236}">
                <a16:creationId xmlns:a16="http://schemas.microsoft.com/office/drawing/2014/main" id="{E149C83B-8696-C746-9220-9A7238F8C74C}"/>
              </a:ext>
            </a:extLst>
          </p:cNvPr>
          <p:cNvSpPr>
            <a:spLocks noGrp="1"/>
          </p:cNvSpPr>
          <p:nvPr>
            <p:ph sz="half" idx="2"/>
          </p:nvPr>
        </p:nvSpPr>
        <p:spPr>
          <a:xfrm>
            <a:off x="210739" y="1860986"/>
            <a:ext cx="7980697" cy="4125324"/>
          </a:xfrm>
        </p:spPr>
        <p:txBody>
          <a:bodyPr vert="horz" lIns="91440" tIns="45720" rIns="91440" bIns="45720" rtlCol="0" anchor="t">
            <a:normAutofit fontScale="85000" lnSpcReduction="10000"/>
          </a:bodyPr>
          <a:lstStyle/>
          <a:p>
            <a:r>
              <a:rPr lang="pl-PL"/>
              <a:t>Górna półka temp. ok. 8 stopni Celsjusza</a:t>
            </a:r>
          </a:p>
          <a:p>
            <a:pPr marL="0" indent="0">
              <a:buNone/>
            </a:pPr>
            <a:r>
              <a:rPr lang="pl-PL"/>
              <a:t>Tutaj należy trzymać mleko, kefiry, jogurty, a także dżemy i powidła. To ze względu na to że "dobre" bakterie typu kwaszącego rozwijają się w wyższej temperaturze.</a:t>
            </a:r>
          </a:p>
          <a:p>
            <a:pPr marL="0" indent="0">
              <a:buNone/>
            </a:pPr>
            <a:r>
              <a:rPr lang="pl-PL"/>
              <a:t>    Środkowa półka temp. ok. 4-7 </a:t>
            </a:r>
            <a:r>
              <a:rPr lang="pl-PL">
                <a:ea typeface="+mn-lt"/>
                <a:cs typeface="+mn-lt"/>
              </a:rPr>
              <a:t>stopni Celsjusza</a:t>
            </a:r>
          </a:p>
          <a:p>
            <a:pPr marL="0" indent="0">
              <a:buNone/>
            </a:pPr>
            <a:r>
              <a:rPr lang="pl-PL"/>
              <a:t>Umieszczać tu należy produkty o krótkiej trwałości; wędliny, sery, ale i również domowe potrawy. Można je tu trzymać nawet kilka dni.</a:t>
            </a:r>
          </a:p>
          <a:p>
            <a:pPr marL="0" indent="0">
              <a:buNone/>
            </a:pPr>
            <a:r>
              <a:rPr lang="pl-PL"/>
              <a:t>    Dolne szuflady temp. Ok. 7-10 </a:t>
            </a:r>
            <a:r>
              <a:rPr lang="pl-PL">
                <a:ea typeface="+mn-lt"/>
                <a:cs typeface="+mn-lt"/>
              </a:rPr>
              <a:t>stopni Celsjusza</a:t>
            </a:r>
          </a:p>
          <a:p>
            <a:pPr marL="0" indent="0">
              <a:buNone/>
            </a:pPr>
            <a:r>
              <a:rPr lang="pl-PL"/>
              <a:t>Jest to idealne miejsce do przechowywania warzyw i owoców.  Te o mniejszej trwałości można trzymać dzień lub dwa bez umycia, sałatę lub koperek natomiast można trzymać do kilku dni jednak należy pamiętać aby nie zamknąć szczelnie sałaty ponieważ wytworzą się wtedy niebezpieczne dla nas azotyny.</a:t>
            </a:r>
          </a:p>
        </p:txBody>
      </p:sp>
      <p:pic>
        <p:nvPicPr>
          <p:cNvPr id="7" name="Obraz 7" descr="Obraz zawierający tekst, urządzenie, urządzenia domowe, lodówka&#10;&#10;Opis wygenerowany automatycznie">
            <a:extLst>
              <a:ext uri="{FF2B5EF4-FFF2-40B4-BE49-F238E27FC236}">
                <a16:creationId xmlns:a16="http://schemas.microsoft.com/office/drawing/2014/main" id="{8D2498F1-7798-4334-A399-DCF8905F2CCF}"/>
              </a:ext>
            </a:extLst>
          </p:cNvPr>
          <p:cNvPicPr>
            <a:picLocks noGrp="1" noChangeAspect="1"/>
          </p:cNvPicPr>
          <p:nvPr>
            <p:ph sz="quarter" idx="4"/>
          </p:nvPr>
        </p:nvPicPr>
        <p:blipFill>
          <a:blip r:embed="rId2"/>
          <a:stretch>
            <a:fillRect/>
          </a:stretch>
        </p:blipFill>
        <p:spPr>
          <a:xfrm>
            <a:off x="8178252" y="1858207"/>
            <a:ext cx="4046351" cy="4118238"/>
          </a:xfrm>
        </p:spPr>
      </p:pic>
    </p:spTree>
    <p:extLst>
      <p:ext uri="{BB962C8B-B14F-4D97-AF65-F5344CB8AC3E}">
        <p14:creationId xmlns:p14="http://schemas.microsoft.com/office/powerpoint/2010/main" val="325875076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7A8144-1E7D-D444-BC05-7849311BEED8}"/>
              </a:ext>
            </a:extLst>
          </p:cNvPr>
          <p:cNvSpPr>
            <a:spLocks noGrp="1"/>
          </p:cNvSpPr>
          <p:nvPr>
            <p:ph type="title"/>
          </p:nvPr>
        </p:nvSpPr>
        <p:spPr/>
        <p:txBody>
          <a:bodyPr/>
          <a:lstStyle/>
          <a:p>
            <a:r>
              <a:rPr lang="pl-PL"/>
              <a:t>Przechowywanie żywności w lodówce</a:t>
            </a:r>
          </a:p>
        </p:txBody>
      </p:sp>
      <p:sp>
        <p:nvSpPr>
          <p:cNvPr id="4" name="Symbol zastępczy zawartości 3">
            <a:extLst>
              <a:ext uri="{FF2B5EF4-FFF2-40B4-BE49-F238E27FC236}">
                <a16:creationId xmlns:a16="http://schemas.microsoft.com/office/drawing/2014/main" id="{C60564B1-D928-5947-ADC8-487ADF23B51C}"/>
              </a:ext>
            </a:extLst>
          </p:cNvPr>
          <p:cNvSpPr>
            <a:spLocks noGrp="1"/>
          </p:cNvSpPr>
          <p:nvPr>
            <p:ph sz="half" idx="2"/>
          </p:nvPr>
        </p:nvSpPr>
        <p:spPr>
          <a:xfrm>
            <a:off x="1447191" y="2083595"/>
            <a:ext cx="8887434" cy="3385132"/>
          </a:xfrm>
        </p:spPr>
        <p:txBody>
          <a:bodyPr/>
          <a:lstStyle/>
          <a:p>
            <a:r>
              <a:rPr lang="pl-PL"/>
              <a:t>Boczne półki temp. ok.  10 stopni Celsjusza </a:t>
            </a:r>
          </a:p>
          <a:p>
            <a:pPr marL="0" indent="0">
              <a:buNone/>
            </a:pPr>
            <a:r>
              <a:rPr lang="pl-PL"/>
              <a:t>Nadają się do trzymania oleju roślinnego, słoików z przetworami, chrzanem, sosami w butelkach i soków w kartonikach. Na bocznych półkach są też jajka, wytrzymają one około 2-3 tygodni jednal należy pamiętać aby ich nie myć przed włożeniem do lodówki. Trzeba pamiętać albowiem że skorupka naturalnie jest pokryta warstwą ochronną nie przepuszczająca drobnoustrojów.</a:t>
            </a:r>
          </a:p>
          <a:p>
            <a:pPr marL="0" indent="0">
              <a:buNone/>
            </a:pPr>
            <a:endParaRPr lang="pl-PL"/>
          </a:p>
          <a:p>
            <a:r>
              <a:rPr lang="pl-PL"/>
              <a:t>Zapamietaj gotowej żywności nie można trzymać dłużej niż 2, 3 dni.</a:t>
            </a:r>
          </a:p>
        </p:txBody>
      </p:sp>
    </p:spTree>
    <p:extLst>
      <p:ext uri="{BB962C8B-B14F-4D97-AF65-F5344CB8AC3E}">
        <p14:creationId xmlns:p14="http://schemas.microsoft.com/office/powerpoint/2010/main" val="40141986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5" name="Straight Connector 14">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4C12901-9FCC-461E-A64A-89B4791235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9" name="Rectangle 18">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ytuł 1">
            <a:extLst>
              <a:ext uri="{FF2B5EF4-FFF2-40B4-BE49-F238E27FC236}">
                <a16:creationId xmlns:a16="http://schemas.microsoft.com/office/drawing/2014/main" id="{2D8EBA08-DFC3-4E75-AED3-2F1D83C8EB32}"/>
              </a:ext>
            </a:extLst>
          </p:cNvPr>
          <p:cNvSpPr>
            <a:spLocks noGrp="1"/>
          </p:cNvSpPr>
          <p:nvPr>
            <p:ph type="title"/>
          </p:nvPr>
        </p:nvSpPr>
        <p:spPr>
          <a:xfrm>
            <a:off x="860612" y="1138228"/>
            <a:ext cx="3793685" cy="3858767"/>
          </a:xfrm>
        </p:spPr>
        <p:txBody>
          <a:bodyPr vert="horz" lIns="91440" tIns="45720" rIns="91440" bIns="45720" rtlCol="0" anchor="ctr">
            <a:normAutofit/>
          </a:bodyPr>
          <a:lstStyle/>
          <a:p>
            <a:r>
              <a:rPr lang="en-US" sz="3600" b="0" i="0" kern="1200" cap="all">
                <a:solidFill>
                  <a:schemeClr val="tx1"/>
                </a:solidFill>
                <a:effectLst/>
                <a:latin typeface="+mj-lt"/>
                <a:ea typeface="+mj-ea"/>
                <a:cs typeface="+mj-cs"/>
              </a:rPr>
              <a:t>Co wpływa na psucie się żywności</a:t>
            </a:r>
          </a:p>
        </p:txBody>
      </p:sp>
      <p:grpSp>
        <p:nvGrpSpPr>
          <p:cNvPr id="23" name="Group 22">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24" name="Rectangle 23">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ymbol zastępczy zawartości 5">
            <a:extLst>
              <a:ext uri="{FF2B5EF4-FFF2-40B4-BE49-F238E27FC236}">
                <a16:creationId xmlns:a16="http://schemas.microsoft.com/office/drawing/2014/main" id="{75F7244A-0FE7-7342-A3AC-FFE03C7EF1FD}"/>
              </a:ext>
            </a:extLst>
          </p:cNvPr>
          <p:cNvSpPr>
            <a:spLocks noGrp="1"/>
          </p:cNvSpPr>
          <p:nvPr>
            <p:ph sz="quarter" idx="4"/>
          </p:nvPr>
        </p:nvSpPr>
        <p:spPr>
          <a:xfrm>
            <a:off x="5584483" y="1138228"/>
            <a:ext cx="5440680" cy="3858768"/>
          </a:xfrm>
        </p:spPr>
        <p:txBody>
          <a:bodyPr vert="horz" lIns="91440" tIns="45720" rIns="91440" bIns="45720" rtlCol="0" anchor="ctr">
            <a:normAutofit/>
          </a:bodyPr>
          <a:lstStyle/>
          <a:p>
            <a:pPr marL="0" indent="0">
              <a:lnSpc>
                <a:spcPct val="110000"/>
              </a:lnSpc>
              <a:buNone/>
            </a:pPr>
            <a:r>
              <a:rPr lang="en-US">
                <a:solidFill>
                  <a:srgbClr val="000000"/>
                </a:solidFill>
              </a:rPr>
              <a:t>Na </a:t>
            </a:r>
            <a:r>
              <a:rPr lang="en-US" err="1">
                <a:solidFill>
                  <a:srgbClr val="000000"/>
                </a:solidFill>
              </a:rPr>
              <a:t>psucie</a:t>
            </a:r>
            <a:r>
              <a:rPr lang="en-US">
                <a:solidFill>
                  <a:srgbClr val="000000"/>
                </a:solidFill>
              </a:rPr>
              <a:t> </a:t>
            </a:r>
            <a:r>
              <a:rPr lang="en-US" err="1">
                <a:solidFill>
                  <a:srgbClr val="000000"/>
                </a:solidFill>
              </a:rPr>
              <a:t>żywności</a:t>
            </a:r>
            <a:r>
              <a:rPr lang="en-US">
                <a:solidFill>
                  <a:srgbClr val="000000"/>
                </a:solidFill>
              </a:rPr>
              <a:t> </a:t>
            </a:r>
            <a:r>
              <a:rPr lang="en-US" err="1">
                <a:solidFill>
                  <a:srgbClr val="000000"/>
                </a:solidFill>
              </a:rPr>
              <a:t>wpływają</a:t>
            </a:r>
            <a:r>
              <a:rPr lang="en-US">
                <a:solidFill>
                  <a:srgbClr val="000000"/>
                </a:solidFill>
              </a:rPr>
              <a:t>:</a:t>
            </a:r>
          </a:p>
          <a:p>
            <a:pPr>
              <a:lnSpc>
                <a:spcPct val="110000"/>
              </a:lnSpc>
            </a:pPr>
            <a:r>
              <a:rPr lang="en-US" err="1">
                <a:solidFill>
                  <a:srgbClr val="000000"/>
                </a:solidFill>
              </a:rPr>
              <a:t>Temperatura</a:t>
            </a:r>
            <a:r>
              <a:rPr lang="en-US">
                <a:solidFill>
                  <a:srgbClr val="000000"/>
                </a:solidFill>
              </a:rPr>
              <a:t> </a:t>
            </a:r>
            <a:r>
              <a:rPr lang="en-US" err="1">
                <a:solidFill>
                  <a:srgbClr val="000000"/>
                </a:solidFill>
              </a:rPr>
              <a:t>przechowywania</a:t>
            </a:r>
          </a:p>
          <a:p>
            <a:pPr>
              <a:lnSpc>
                <a:spcPct val="110000"/>
              </a:lnSpc>
            </a:pPr>
            <a:r>
              <a:rPr lang="en-US" err="1">
                <a:solidFill>
                  <a:srgbClr val="000000"/>
                </a:solidFill>
              </a:rPr>
              <a:t>Zawartość</a:t>
            </a:r>
            <a:r>
              <a:rPr lang="en-US">
                <a:solidFill>
                  <a:srgbClr val="000000"/>
                </a:solidFill>
              </a:rPr>
              <a:t> </a:t>
            </a:r>
            <a:r>
              <a:rPr lang="en-US" err="1">
                <a:solidFill>
                  <a:srgbClr val="000000"/>
                </a:solidFill>
              </a:rPr>
              <a:t>wody</a:t>
            </a:r>
          </a:p>
          <a:p>
            <a:pPr>
              <a:lnSpc>
                <a:spcPct val="110000"/>
              </a:lnSpc>
            </a:pPr>
            <a:r>
              <a:rPr lang="en-US" err="1">
                <a:solidFill>
                  <a:srgbClr val="000000"/>
                </a:solidFill>
              </a:rPr>
              <a:t>Kwasowość</a:t>
            </a:r>
            <a:r>
              <a:rPr lang="en-US">
                <a:solidFill>
                  <a:srgbClr val="000000"/>
                </a:solidFill>
              </a:rPr>
              <a:t> (</a:t>
            </a:r>
            <a:r>
              <a:rPr lang="en-US" err="1">
                <a:solidFill>
                  <a:srgbClr val="000000"/>
                </a:solidFill>
              </a:rPr>
              <a:t>ph</a:t>
            </a:r>
            <a:r>
              <a:rPr lang="en-US">
                <a:solidFill>
                  <a:srgbClr val="000000"/>
                </a:solidFill>
              </a:rPr>
              <a:t>)</a:t>
            </a:r>
          </a:p>
          <a:p>
            <a:pPr>
              <a:lnSpc>
                <a:spcPct val="110000"/>
              </a:lnSpc>
            </a:pPr>
            <a:r>
              <a:rPr lang="en-US" err="1">
                <a:solidFill>
                  <a:srgbClr val="000000"/>
                </a:solidFill>
              </a:rPr>
              <a:t>Skład</a:t>
            </a:r>
            <a:r>
              <a:rPr lang="en-US">
                <a:solidFill>
                  <a:srgbClr val="000000"/>
                </a:solidFill>
              </a:rPr>
              <a:t> </a:t>
            </a:r>
            <a:r>
              <a:rPr lang="en-US" err="1">
                <a:solidFill>
                  <a:srgbClr val="000000"/>
                </a:solidFill>
              </a:rPr>
              <a:t>chemiczny</a:t>
            </a:r>
          </a:p>
          <a:p>
            <a:pPr>
              <a:lnSpc>
                <a:spcPct val="110000"/>
              </a:lnSpc>
            </a:pPr>
            <a:r>
              <a:rPr lang="en-US" err="1">
                <a:solidFill>
                  <a:srgbClr val="000000"/>
                </a:solidFill>
              </a:rPr>
              <a:t>Materiał</a:t>
            </a:r>
            <a:r>
              <a:rPr lang="en-US">
                <a:solidFill>
                  <a:srgbClr val="000000"/>
                </a:solidFill>
              </a:rPr>
              <a:t> </a:t>
            </a:r>
            <a:r>
              <a:rPr lang="en-US" err="1">
                <a:solidFill>
                  <a:srgbClr val="000000"/>
                </a:solidFill>
              </a:rPr>
              <a:t>opakowania</a:t>
            </a:r>
            <a:r>
              <a:rPr lang="en-US">
                <a:solidFill>
                  <a:srgbClr val="000000"/>
                </a:solidFill>
              </a:rPr>
              <a:t> </a:t>
            </a:r>
          </a:p>
          <a:p>
            <a:pPr>
              <a:lnSpc>
                <a:spcPct val="110000"/>
              </a:lnSpc>
            </a:pPr>
            <a:r>
              <a:rPr lang="en-US" err="1">
                <a:solidFill>
                  <a:srgbClr val="000000"/>
                </a:solidFill>
              </a:rPr>
              <a:t>Czas</a:t>
            </a:r>
            <a:r>
              <a:rPr lang="en-US">
                <a:solidFill>
                  <a:srgbClr val="000000"/>
                </a:solidFill>
              </a:rPr>
              <a:t> </a:t>
            </a:r>
            <a:r>
              <a:rPr lang="en-US" err="1">
                <a:solidFill>
                  <a:srgbClr val="000000"/>
                </a:solidFill>
              </a:rPr>
              <a:t>przechowywania</a:t>
            </a:r>
            <a:r>
              <a:rPr lang="en-US">
                <a:solidFill>
                  <a:srgbClr val="000000"/>
                </a:solidFill>
              </a:rPr>
              <a:t> </a:t>
            </a:r>
          </a:p>
          <a:p>
            <a:pPr>
              <a:lnSpc>
                <a:spcPct val="110000"/>
              </a:lnSpc>
            </a:pPr>
            <a:r>
              <a:rPr lang="en-US" err="1">
                <a:solidFill>
                  <a:srgbClr val="000000"/>
                </a:solidFill>
              </a:rPr>
              <a:t>Obecność</a:t>
            </a:r>
            <a:r>
              <a:rPr lang="en-US">
                <a:solidFill>
                  <a:srgbClr val="000000"/>
                </a:solidFill>
              </a:rPr>
              <a:t> </a:t>
            </a:r>
            <a:r>
              <a:rPr lang="en-US" err="1">
                <a:solidFill>
                  <a:srgbClr val="000000"/>
                </a:solidFill>
              </a:rPr>
              <a:t>substancji</a:t>
            </a:r>
            <a:r>
              <a:rPr lang="en-US">
                <a:solidFill>
                  <a:srgbClr val="000000"/>
                </a:solidFill>
              </a:rPr>
              <a:t> </a:t>
            </a:r>
            <a:r>
              <a:rPr lang="en-US" err="1">
                <a:solidFill>
                  <a:srgbClr val="000000"/>
                </a:solidFill>
              </a:rPr>
              <a:t>konserwujących</a:t>
            </a:r>
          </a:p>
        </p:txBody>
      </p:sp>
      <p:pic>
        <p:nvPicPr>
          <p:cNvPr id="29" name="Picture 28">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989167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FE4715-BF3F-7941-9E78-FC413BEB9CB5}"/>
              </a:ext>
            </a:extLst>
          </p:cNvPr>
          <p:cNvSpPr>
            <a:spLocks noGrp="1"/>
          </p:cNvSpPr>
          <p:nvPr>
            <p:ph type="title"/>
          </p:nvPr>
        </p:nvSpPr>
        <p:spPr/>
        <p:txBody>
          <a:bodyPr/>
          <a:lstStyle/>
          <a:p>
            <a:r>
              <a:rPr lang="pl-PL"/>
              <a:t>Jak przechowywać żywność</a:t>
            </a:r>
          </a:p>
        </p:txBody>
      </p:sp>
      <p:sp>
        <p:nvSpPr>
          <p:cNvPr id="4" name="Symbol zastępczy zawartości 3">
            <a:extLst>
              <a:ext uri="{FF2B5EF4-FFF2-40B4-BE49-F238E27FC236}">
                <a16:creationId xmlns:a16="http://schemas.microsoft.com/office/drawing/2014/main" id="{B45C885E-4225-6242-BC22-93146C84CEE7}"/>
              </a:ext>
            </a:extLst>
          </p:cNvPr>
          <p:cNvSpPr>
            <a:spLocks noGrp="1"/>
          </p:cNvSpPr>
          <p:nvPr>
            <p:ph sz="half" idx="2"/>
          </p:nvPr>
        </p:nvSpPr>
        <p:spPr>
          <a:xfrm>
            <a:off x="1447191" y="2062269"/>
            <a:ext cx="9533453" cy="3406457"/>
          </a:xfrm>
        </p:spPr>
        <p:txBody>
          <a:bodyPr vert="horz" lIns="91440" tIns="45720" rIns="91440" bIns="45720" rtlCol="0" anchor="t">
            <a:normAutofit fontScale="85000" lnSpcReduction="10000"/>
          </a:bodyPr>
          <a:lstStyle/>
          <a:p>
            <a:r>
              <a:rPr lang="pl-PL"/>
              <a:t>Materiały do przechowywania żywności;</a:t>
            </a:r>
          </a:p>
          <a:p>
            <a:r>
              <a:rPr lang="pl-PL"/>
              <a:t>Pojemniki ze szkła i porcelany, najlepiej należy je zamknąć lub przykryć aby jedzenie nie wyschło.</a:t>
            </a:r>
          </a:p>
          <a:p>
            <a:r>
              <a:rPr lang="pl-PL"/>
              <a:t>Pojemniki plastikowe</a:t>
            </a:r>
          </a:p>
          <a:p>
            <a:r>
              <a:rPr lang="pl-PL"/>
              <a:t>Pojemniki metalowe, nie nadają się do przechowywania kwaśnych produktów, ponieważ wchodzą one w szkodliwe dla zdrowia reakcje z metalem</a:t>
            </a:r>
          </a:p>
          <a:p>
            <a:r>
              <a:rPr lang="pl-PL"/>
              <a:t>Papier spożywczy używany do przechowywania wędlin i serów sprawi że nie obeschną i zachowają smak</a:t>
            </a:r>
          </a:p>
          <a:p>
            <a:r>
              <a:rPr lang="pl-PL"/>
              <a:t>Przechowywanie w folii aluminiowej najlepiej nadaje się do przechowywania suchych produktów, ponieważ mokre mogą łatwo zapleśnieć</a:t>
            </a:r>
          </a:p>
          <a:p>
            <a:endParaRPr lang="pl-PL"/>
          </a:p>
        </p:txBody>
      </p:sp>
    </p:spTree>
    <p:extLst>
      <p:ext uri="{BB962C8B-B14F-4D97-AF65-F5344CB8AC3E}">
        <p14:creationId xmlns:p14="http://schemas.microsoft.com/office/powerpoint/2010/main" val="99223640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3">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6" name="Straight Connector 15">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56012FD-74A8-4C91-B318-435CF2B719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ytuł 1">
            <a:extLst>
              <a:ext uri="{FF2B5EF4-FFF2-40B4-BE49-F238E27FC236}">
                <a16:creationId xmlns:a16="http://schemas.microsoft.com/office/drawing/2014/main" id="{48DFE49A-A205-9340-9C37-F29E035C8F67}"/>
              </a:ext>
            </a:extLst>
          </p:cNvPr>
          <p:cNvSpPr>
            <a:spLocks noGrp="1"/>
          </p:cNvSpPr>
          <p:nvPr>
            <p:ph type="title"/>
          </p:nvPr>
        </p:nvSpPr>
        <p:spPr>
          <a:xfrm>
            <a:off x="1427767" y="673550"/>
            <a:ext cx="9603275" cy="1049235"/>
          </a:xfrm>
        </p:spPr>
        <p:txBody>
          <a:bodyPr vert="horz" lIns="91440" tIns="45720" rIns="91440" bIns="45720" rtlCol="0" anchor="t">
            <a:normAutofit/>
          </a:bodyPr>
          <a:lstStyle/>
          <a:p>
            <a:r>
              <a:rPr lang="en-US"/>
              <a:t>Ważność produktów</a:t>
            </a:r>
          </a:p>
        </p:txBody>
      </p:sp>
      <p:pic>
        <p:nvPicPr>
          <p:cNvPr id="7" name="Obraz 7" descr="Obraz zawierający tekst&#10;&#10;Opis wygenerowany automatycznie">
            <a:extLst>
              <a:ext uri="{FF2B5EF4-FFF2-40B4-BE49-F238E27FC236}">
                <a16:creationId xmlns:a16="http://schemas.microsoft.com/office/drawing/2014/main" id="{8FDDF9A7-F80F-4189-B6BF-62801FFEF7B6}"/>
              </a:ext>
            </a:extLst>
          </p:cNvPr>
          <p:cNvPicPr>
            <a:picLocks noGrp="1" noChangeAspect="1"/>
          </p:cNvPicPr>
          <p:nvPr>
            <p:ph sz="quarter" idx="4"/>
          </p:nvPr>
        </p:nvPicPr>
        <p:blipFill>
          <a:blip r:embed="rId3"/>
          <a:stretch>
            <a:fillRect/>
          </a:stretch>
        </p:blipFill>
        <p:spPr>
          <a:xfrm>
            <a:off x="1451579" y="2385186"/>
            <a:ext cx="4960443" cy="2711708"/>
          </a:xfrm>
          <a:prstGeom prst="rect">
            <a:avLst/>
          </a:prstGeom>
        </p:spPr>
      </p:pic>
      <p:sp>
        <p:nvSpPr>
          <p:cNvPr id="4" name="Symbol zastępczy zawartości 3">
            <a:extLst>
              <a:ext uri="{FF2B5EF4-FFF2-40B4-BE49-F238E27FC236}">
                <a16:creationId xmlns:a16="http://schemas.microsoft.com/office/drawing/2014/main" id="{6ED3801D-C817-9641-89E0-DC42DB8E34B3}"/>
              </a:ext>
            </a:extLst>
          </p:cNvPr>
          <p:cNvSpPr>
            <a:spLocks noGrp="1"/>
          </p:cNvSpPr>
          <p:nvPr>
            <p:ph sz="half" idx="2"/>
          </p:nvPr>
        </p:nvSpPr>
        <p:spPr>
          <a:xfrm>
            <a:off x="6892299" y="2015734"/>
            <a:ext cx="4162555" cy="3450613"/>
          </a:xfrm>
        </p:spPr>
        <p:txBody>
          <a:bodyPr vert="horz" lIns="91440" tIns="45720" rIns="91440" bIns="45720" rtlCol="0" anchor="t">
            <a:normAutofit/>
          </a:bodyPr>
          <a:lstStyle/>
          <a:p>
            <a:pPr>
              <a:lnSpc>
                <a:spcPct val="110000"/>
              </a:lnSpc>
            </a:pPr>
            <a:r>
              <a:rPr lang="en-US"/>
              <a:t>Data ważności dużo ludzi uważa, że jeżeli ta minie</a:t>
            </a:r>
            <a:r>
              <a:rPr lang="pl-PL"/>
              <a:t>,</a:t>
            </a:r>
            <a:r>
              <a:rPr lang="en-US"/>
              <a:t> produkt jest już tylko do wyrzucenia jednak to nie prawda. Wyjątkami są jednak produkty mięsne i inne szybko psujące się wytwory na których zwykle znajdziemy napis "należy sporzyć do", te produkty po przeterminowaniu  należy natychmiast wyrzucić</a:t>
            </a:r>
          </a:p>
        </p:txBody>
      </p:sp>
    </p:spTree>
    <p:extLst>
      <p:ext uri="{BB962C8B-B14F-4D97-AF65-F5344CB8AC3E}">
        <p14:creationId xmlns:p14="http://schemas.microsoft.com/office/powerpoint/2010/main" val="9145303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8B0944-E3CA-6A4C-AC1D-3B0369704176}"/>
              </a:ext>
            </a:extLst>
          </p:cNvPr>
          <p:cNvSpPr>
            <a:spLocks noGrp="1"/>
          </p:cNvSpPr>
          <p:nvPr>
            <p:ph type="title"/>
          </p:nvPr>
        </p:nvSpPr>
        <p:spPr/>
        <p:txBody>
          <a:bodyPr/>
          <a:lstStyle/>
          <a:p>
            <a:r>
              <a:rPr lang="pl-PL"/>
              <a:t>Ważność produktów</a:t>
            </a:r>
          </a:p>
        </p:txBody>
      </p:sp>
      <p:sp>
        <p:nvSpPr>
          <p:cNvPr id="4" name="Symbol zastępczy zawartości 3">
            <a:extLst>
              <a:ext uri="{FF2B5EF4-FFF2-40B4-BE49-F238E27FC236}">
                <a16:creationId xmlns:a16="http://schemas.microsoft.com/office/drawing/2014/main" id="{99D93242-5A7C-804A-B0DD-EF2DF3DEB3F5}"/>
              </a:ext>
            </a:extLst>
          </p:cNvPr>
          <p:cNvSpPr>
            <a:spLocks noGrp="1"/>
          </p:cNvSpPr>
          <p:nvPr>
            <p:ph sz="half" idx="2"/>
          </p:nvPr>
        </p:nvSpPr>
        <p:spPr>
          <a:xfrm>
            <a:off x="1447190" y="2357439"/>
            <a:ext cx="9607661" cy="2839640"/>
          </a:xfrm>
        </p:spPr>
        <p:txBody>
          <a:bodyPr>
            <a:normAutofit/>
          </a:bodyPr>
          <a:lstStyle/>
          <a:p>
            <a:r>
              <a:rPr lang="pl-PL"/>
              <a:t>Produkty które są przechowywane miej więcej tak jak zostało to zalecone przez sprzedawce powinny osiągnąć swoją datę ważności, jednak niektóre produkty głównie suche bądź suszone potrafią być zdatne do spożycia długo po przeterminowaniu jednak tracą niektóre swoje działania/cechy. Są to mąka pszenna która może być zdatna do spożycia 5 lat, suszony groch,        mogą utrzymać ważność latami, kechup mimo utraty koloru po roku będzie dalej smaczny, są to też zioła i przyprawy które z latami będą mogły utracić swoje działania za to ocet jest wręcz się nie psuje.</a:t>
            </a:r>
          </a:p>
        </p:txBody>
      </p:sp>
    </p:spTree>
    <p:extLst>
      <p:ext uri="{BB962C8B-B14F-4D97-AF65-F5344CB8AC3E}">
        <p14:creationId xmlns:p14="http://schemas.microsoft.com/office/powerpoint/2010/main" val="282670365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6B4884-C256-45CD-9254-A93834D0E7D0}"/>
              </a:ext>
            </a:extLst>
          </p:cNvPr>
          <p:cNvSpPr>
            <a:spLocks noGrp="1"/>
          </p:cNvSpPr>
          <p:nvPr>
            <p:ph type="title"/>
          </p:nvPr>
        </p:nvSpPr>
        <p:spPr/>
        <p:txBody>
          <a:bodyPr/>
          <a:lstStyle/>
          <a:p>
            <a:r>
              <a:rPr lang="pl-PL">
                <a:ea typeface="+mj-lt"/>
                <a:cs typeface="+mj-lt"/>
              </a:rPr>
              <a:t>RODZAJE KONSERWOWANIA ŻYWNOŚCI</a:t>
            </a:r>
          </a:p>
          <a:p>
            <a:endParaRPr lang="pl-PL"/>
          </a:p>
        </p:txBody>
      </p:sp>
      <p:sp>
        <p:nvSpPr>
          <p:cNvPr id="4" name="Symbol zastępczy zawartości 3">
            <a:extLst>
              <a:ext uri="{FF2B5EF4-FFF2-40B4-BE49-F238E27FC236}">
                <a16:creationId xmlns:a16="http://schemas.microsoft.com/office/drawing/2014/main" id="{F7D7E512-8D56-46C6-853B-BE7549D462B5}"/>
              </a:ext>
            </a:extLst>
          </p:cNvPr>
          <p:cNvSpPr>
            <a:spLocks noGrp="1"/>
          </p:cNvSpPr>
          <p:nvPr>
            <p:ph sz="half" idx="2"/>
          </p:nvPr>
        </p:nvSpPr>
        <p:spPr>
          <a:xfrm>
            <a:off x="1130890" y="1990383"/>
            <a:ext cx="4961453" cy="3478343"/>
          </a:xfrm>
        </p:spPr>
        <p:txBody>
          <a:bodyPr vert="horz" lIns="91440" tIns="45720" rIns="91440" bIns="45720" rtlCol="0" anchor="t">
            <a:normAutofit/>
          </a:bodyPr>
          <a:lstStyle/>
          <a:p>
            <a:r>
              <a:rPr lang="pl-PL" sz="2200"/>
              <a:t>Konserwacja żywności czyli czynność pozwalająca nam na przedłużenie czasu spożycia danego produktu. Dzięki niej możemy dłużej cieszyć się produktami sezonowymi oraz obniżyć </a:t>
            </a:r>
            <a:r>
              <a:rPr lang="pl-PL" sz="2200" err="1"/>
              <a:t>marnotractwo</a:t>
            </a:r>
            <a:r>
              <a:rPr lang="pl-PL" sz="2200"/>
              <a:t> pomagając tym samym planecie.</a:t>
            </a:r>
          </a:p>
        </p:txBody>
      </p:sp>
      <p:sp>
        <p:nvSpPr>
          <p:cNvPr id="6" name="Symbol zastępczy zawartości 5">
            <a:extLst>
              <a:ext uri="{FF2B5EF4-FFF2-40B4-BE49-F238E27FC236}">
                <a16:creationId xmlns:a16="http://schemas.microsoft.com/office/drawing/2014/main" id="{264D2276-7BCC-42C9-8344-3DCF6BEAE489}"/>
              </a:ext>
            </a:extLst>
          </p:cNvPr>
          <p:cNvSpPr>
            <a:spLocks noGrp="1"/>
          </p:cNvSpPr>
          <p:nvPr>
            <p:ph sz="quarter" idx="4"/>
          </p:nvPr>
        </p:nvSpPr>
        <p:spPr>
          <a:xfrm>
            <a:off x="6412362" y="1958851"/>
            <a:ext cx="4630775" cy="3974463"/>
          </a:xfrm>
        </p:spPr>
        <p:txBody>
          <a:bodyPr vert="horz" lIns="91440" tIns="45720" rIns="91440" bIns="45720" rtlCol="0" anchor="t">
            <a:normAutofit/>
          </a:bodyPr>
          <a:lstStyle/>
          <a:p>
            <a:pPr marL="0" indent="0">
              <a:buNone/>
            </a:pPr>
            <a:r>
              <a:rPr lang="pl-PL"/>
              <a:t>Rodzaje konserwowania żywności;</a:t>
            </a:r>
          </a:p>
          <a:p>
            <a:r>
              <a:rPr lang="pl-PL"/>
              <a:t>Wędzenie</a:t>
            </a:r>
          </a:p>
          <a:p>
            <a:r>
              <a:rPr lang="pl-PL"/>
              <a:t>Suszenie</a:t>
            </a:r>
          </a:p>
          <a:p>
            <a:r>
              <a:rPr lang="pl-PL"/>
              <a:t>Przechowywanie w soli</a:t>
            </a:r>
          </a:p>
          <a:p>
            <a:r>
              <a:rPr lang="pl-PL"/>
              <a:t>Przechowywanie w oleju</a:t>
            </a:r>
          </a:p>
          <a:p>
            <a:r>
              <a:rPr lang="pl-PL"/>
              <a:t>Mrożenie</a:t>
            </a:r>
          </a:p>
          <a:p>
            <a:r>
              <a:rPr lang="pl-PL"/>
              <a:t>Pasteryzacja </a:t>
            </a:r>
          </a:p>
          <a:p>
            <a:r>
              <a:rPr lang="pl-PL"/>
              <a:t>Kiszenie </a:t>
            </a:r>
          </a:p>
        </p:txBody>
      </p:sp>
    </p:spTree>
    <p:extLst>
      <p:ext uri="{BB962C8B-B14F-4D97-AF65-F5344CB8AC3E}">
        <p14:creationId xmlns:p14="http://schemas.microsoft.com/office/powerpoint/2010/main" val="384429528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heme/theme1.xml><?xml version="1.0" encoding="utf-8"?>
<a:theme xmlns:a="http://schemas.openxmlformats.org/drawingml/2006/main" name="Galeri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TF10001119</Template>
  <Application>Microsoft Office PowerPoint</Application>
  <PresentationFormat>Panoramiczny</PresentationFormat>
  <Slides>15</Slides>
  <Notes>1</Notes>
  <HiddenSlides>0</HiddenSlide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Galeria</vt:lpstr>
      <vt:lpstr>Przechowywanie żywności</vt:lpstr>
      <vt:lpstr>JAK PRZECHOWYWAĆ ŻYWNOŚĆ </vt:lpstr>
      <vt:lpstr>Przechowywanie żywności w lodówce</vt:lpstr>
      <vt:lpstr>Przechowywanie żywności w lodówce</vt:lpstr>
      <vt:lpstr>Co wpływa na psucie się żywności</vt:lpstr>
      <vt:lpstr>Jak przechowywać żywność</vt:lpstr>
      <vt:lpstr>Ważność produktów</vt:lpstr>
      <vt:lpstr>Ważność produktów</vt:lpstr>
      <vt:lpstr>RODZAJE KONSERWOWANIA ŻYWNOŚCI </vt:lpstr>
      <vt:lpstr>Co się stanie po odmrożeniu i zamrożeniu niektórych produktów?</vt:lpstr>
      <vt:lpstr>Na co narażamy się jedząc zepsutą żywność</vt:lpstr>
      <vt:lpstr>W jaki sposób Zapobiec chorobom odrzywnościowym</vt:lpstr>
      <vt:lpstr>Fermentacja mlekowa</vt:lpstr>
      <vt:lpstr>W jaki sposób rozpoznać czy żywność jest zdatna do spożycia?</vt:lpstr>
      <vt:lpstr>Dziękuje za obejrzenie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Witkowski Mikołaj</cp:lastModifiedBy>
  <cp:revision>3</cp:revision>
  <dcterms:created xsi:type="dcterms:W3CDTF">2022-01-18T20:19:16Z</dcterms:created>
  <dcterms:modified xsi:type="dcterms:W3CDTF">2022-01-19T09:44:39Z</dcterms:modified>
</cp:coreProperties>
</file>