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8" r:id="rId8"/>
    <p:sldId id="262" r:id="rId9"/>
    <p:sldId id="263" r:id="rId10"/>
    <p:sldId id="266" r:id="rId11"/>
    <p:sldId id="264" r:id="rId12"/>
    <p:sldId id="265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37425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2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90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719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85657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99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482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34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43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395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106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316789F-FA7F-40C0-B08F-D3EE9A9C8CE3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4BE01B0-7EE6-41BA-B4AB-FA9E78235CE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607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zdrowegeny.pl/poradnik/przyczyny-nadwagi-otylosci-czynniki-zewnetrzne-genetyczne-otylosc-wtorna" TargetMode="External"/><Relationship Id="rId13" Type="http://schemas.openxmlformats.org/officeDocument/2006/relationships/hyperlink" Target="https://www.medonet.pl/narodowy-test-zdrowia-polakow/co-dolega-polakom-,10-zdrowotnych-skutkow-otylosci,galeria,379053.html" TargetMode="External"/><Relationship Id="rId3" Type="http://schemas.openxmlformats.org/officeDocument/2006/relationships/hyperlink" Target="https://pl.wikipedia.org/wiki/Wska%C5%BAnik_masy_cia%C5%82a" TargetMode="External"/><Relationship Id="rId7" Type="http://schemas.openxmlformats.org/officeDocument/2006/relationships/hyperlink" Target="https://ktomalek.pl/blog/choroby-endokrynologiczne-rodzaje-diagnostyka-leczenie/w-2577?bgar=aHR0cHM6Ly93d3cuZ29vZ2xlLmNvbS8%3D" TargetMode="External"/><Relationship Id="rId12" Type="http://schemas.openxmlformats.org/officeDocument/2006/relationships/hyperlink" Target="https://www.incognito-ctpb.pl/blog/jakie-sa-konsekwencje-niedowagi-cz-2/" TargetMode="External"/><Relationship Id="rId2" Type="http://schemas.openxmlformats.org/officeDocument/2006/relationships/hyperlink" Target="https://www.gadaninki.pl/otylosc-nadwaga-niedowag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Niedowaga" TargetMode="External"/><Relationship Id="rId11" Type="http://schemas.openxmlformats.org/officeDocument/2006/relationships/hyperlink" Target="https://ast.edu.pl/czy-warto-robic-brzuszki-prawidlowa-technika-i-korzysci/" TargetMode="External"/><Relationship Id="rId5" Type="http://schemas.openxmlformats.org/officeDocument/2006/relationships/hyperlink" Target="https://fitness.wp.pl/22495,caly-czas-w-formie-mariusz-pudzianowski-nie-odpuszcza" TargetMode="External"/><Relationship Id="rId10" Type="http://schemas.openxmlformats.org/officeDocument/2006/relationships/hyperlink" Target="https://www.poradnikzdrowie.pl/odzywianie/zdrowe-odzywianie/bmr-jak-obliczyc-zapotrzebowanie-kaloryczne-wzor-na-bmr-i-cpm-aa-YXQB-YEmG-3J9B.html#bmr-wzory-i-kalkulatory" TargetMode="External"/><Relationship Id="rId4" Type="http://schemas.openxmlformats.org/officeDocument/2006/relationships/hyperlink" Target="http://oblicz-bmi.pl/index.php" TargetMode="External"/><Relationship Id="rId9" Type="http://schemas.openxmlformats.org/officeDocument/2006/relationships/hyperlink" Target="https://www.medme.pl/artykuly/7-chorob-i-schorzen-ktore-powoduja-otylosc,64950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Talia_(anatomia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1C0658-4CAE-4B7F-9C62-177313D7D3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BMI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2ACBB5-61C1-4C61-91AC-8A93D92B5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479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35D807-657F-4760-B5F9-9F2F1A02A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Więc co zrobić, żeby przytyć/schudnąć?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B053E1-9C31-4BB2-B489-64327104D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Żeby przytyć należy jeść więcej niż wynosi nasze zapotrzebowanie kaloryczne. Żeby schudnąć należy jeść mniej niż wynosi nasze zapotrzebowanie kaloryczne. Teraz nasuwa się pytanie: „O ile więcej/mnie?”. Odpowiedź na to pytanie wydaje się prosta. Najlepiej o ok. 500 kcal. W pilnowaniu ilości zjedzonych kilokalorii pomagają różne aplikacje, które można pobrać na telefon. Przykładem takiej aplikacji jest </a:t>
            </a:r>
            <a:r>
              <a:rPr lang="pl-PL" dirty="0" err="1"/>
              <a:t>fitatu</a:t>
            </a:r>
            <a:r>
              <a:rPr lang="pl-PL" dirty="0"/>
              <a:t>. Żeby schudnąć można także wykonywać ćwiczenia lub uprawiać sport, ponieważ zwiększa to nasze zapotrzebowanie i możemy wtedy zjeść więcej.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7D3CEB5-64E1-4DA0-AEE9-9C853E7D0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96" y="4441220"/>
            <a:ext cx="2973981" cy="222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16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7F19F7-2D31-474A-B01B-1A9E3124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niedowagi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2C2B18-1670-4584-A15A-70D99210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Skutki niedowagi:</a:t>
            </a:r>
          </a:p>
          <a:p>
            <a:pPr marL="0" indent="0">
              <a:buNone/>
            </a:pPr>
            <a:r>
              <a:rPr lang="pl-PL" dirty="0"/>
              <a:t>-Zaburzenia pracy serca i krążenia</a:t>
            </a:r>
          </a:p>
          <a:p>
            <a:pPr marL="0" indent="0">
              <a:buNone/>
            </a:pPr>
            <a:r>
              <a:rPr lang="pl-PL" dirty="0"/>
              <a:t>-Utrata masy mięśnia sercowego (co prowadzi do jego osłabienia)</a:t>
            </a:r>
          </a:p>
          <a:p>
            <a:pPr marL="0" indent="0">
              <a:buNone/>
            </a:pPr>
            <a:r>
              <a:rPr lang="pl-PL" dirty="0"/>
              <a:t>-Spadek ciśnienia krwi oraz tętna</a:t>
            </a:r>
          </a:p>
          <a:p>
            <a:pPr marL="0" indent="0">
              <a:buNone/>
            </a:pPr>
            <a:r>
              <a:rPr lang="pl-PL" dirty="0"/>
              <a:t>-Zwiększone ryzyko osteoporozy i złamań kości</a:t>
            </a:r>
          </a:p>
          <a:p>
            <a:pPr marL="0" indent="0">
              <a:buNone/>
            </a:pPr>
            <a:r>
              <a:rPr lang="pl-PL" dirty="0"/>
              <a:t>-Zaburzenia w zakresie produkcji hormonów płciowych, co prowadzi w dalszej kolejności do bezpłodności</a:t>
            </a:r>
          </a:p>
          <a:p>
            <a:pPr marL="0" indent="0">
              <a:buNone/>
            </a:pPr>
            <a:r>
              <a:rPr lang="pl-PL" dirty="0"/>
              <a:t>-Spowolnienie ruchów jelit, co prowadzi do szybkiego osiągnięcia uczucia sytości.</a:t>
            </a:r>
          </a:p>
          <a:p>
            <a:pPr marL="0" indent="0">
              <a:buNone/>
            </a:pPr>
            <a:r>
              <a:rPr lang="pl-PL" dirty="0"/>
              <a:t>-Uczucie braku siły w mięśniach</a:t>
            </a:r>
          </a:p>
          <a:p>
            <a:pPr marL="0" indent="0">
              <a:buNone/>
            </a:pPr>
            <a:r>
              <a:rPr lang="pl-PL" dirty="0"/>
              <a:t>-Zaburzenia snu (mimo snu człowiek nie wypoczywa, często budzi się wcześnie rano)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1424415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24BBDE-81A9-40FE-839A-264E426BB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nadwagi i otyłości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759547-A2AE-4BA9-9EF8-236A2B80F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Skutki nadwagi i otyłości:</a:t>
            </a:r>
          </a:p>
          <a:p>
            <a:pPr marL="0" indent="0">
              <a:buNone/>
            </a:pPr>
            <a:r>
              <a:rPr lang="pl-PL" dirty="0"/>
              <a:t>-Choroby układu krążenia (choroba niedokrwienia serca, miażdżyca, nadciśnienie tętnicze, </a:t>
            </a:r>
          </a:p>
          <a:p>
            <a:pPr marL="0" indent="0">
              <a:buNone/>
            </a:pPr>
            <a:r>
              <a:rPr lang="pl-PL" dirty="0"/>
              <a:t>-Cukrzyca typu 2</a:t>
            </a:r>
          </a:p>
          <a:p>
            <a:pPr marL="0" indent="0">
              <a:buNone/>
            </a:pPr>
            <a:r>
              <a:rPr lang="pl-PL" dirty="0"/>
              <a:t>-Schorzenia pęcherzyka żółciowego</a:t>
            </a:r>
          </a:p>
          <a:p>
            <a:pPr marL="0" indent="0">
              <a:buNone/>
            </a:pPr>
            <a:r>
              <a:rPr lang="pl-PL" dirty="0"/>
              <a:t>-Zaburzenia oddychania</a:t>
            </a:r>
          </a:p>
          <a:p>
            <a:pPr marL="0" indent="0">
              <a:buNone/>
            </a:pPr>
            <a:r>
              <a:rPr lang="pl-PL" dirty="0"/>
              <a:t>-Zaburzenia miesiączkowania</a:t>
            </a:r>
          </a:p>
          <a:p>
            <a:pPr marL="0" indent="0">
              <a:buNone/>
            </a:pPr>
            <a:r>
              <a:rPr lang="pl-PL" dirty="0"/>
              <a:t>-Zwyrodnienia stawów</a:t>
            </a:r>
          </a:p>
          <a:p>
            <a:pPr marL="0" indent="0">
              <a:buNone/>
            </a:pPr>
            <a:r>
              <a:rPr lang="pl-PL" dirty="0"/>
              <a:t>-Choroby nowotworowe</a:t>
            </a:r>
          </a:p>
          <a:p>
            <a:pPr marL="0" indent="0">
              <a:buNone/>
            </a:pPr>
            <a:r>
              <a:rPr lang="pl-PL" dirty="0"/>
              <a:t>-Zaburzenia psychiczne</a:t>
            </a:r>
          </a:p>
        </p:txBody>
      </p:sp>
    </p:spTree>
    <p:extLst>
      <p:ext uri="{BB962C8B-B14F-4D97-AF65-F5344CB8AC3E}">
        <p14:creationId xmlns:p14="http://schemas.microsoft.com/office/powerpoint/2010/main" val="286402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FF67F9-4D64-4C3A-8B8B-A9FE7DDF6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Koniec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4CA06E-0735-40B5-9AED-59A2D0864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443" y="2590800"/>
            <a:ext cx="9601200" cy="3581400"/>
          </a:xfrm>
        </p:spPr>
        <p:txBody>
          <a:bodyPr>
            <a:normAutofit fontScale="25000" lnSpcReduction="20000"/>
          </a:bodyPr>
          <a:lstStyle/>
          <a:p>
            <a:r>
              <a:rPr lang="pl-PL" sz="6000" dirty="0"/>
              <a:t>Autor: Piotr Fijałkowski</a:t>
            </a:r>
          </a:p>
          <a:p>
            <a:endParaRPr lang="pl-PL" dirty="0"/>
          </a:p>
          <a:p>
            <a:r>
              <a:rPr lang="pl-PL" dirty="0"/>
              <a:t>Zdjęcia i niektóre materiały pochodzą ze stron:</a:t>
            </a:r>
          </a:p>
          <a:p>
            <a:pPr marL="0" indent="0">
              <a:buNone/>
            </a:pPr>
            <a:r>
              <a:rPr lang="pl-PL" dirty="0"/>
              <a:t>2 slajd: </a:t>
            </a:r>
            <a:r>
              <a:rPr lang="pl-PL" dirty="0">
                <a:hlinkClick r:id="rId2"/>
              </a:rPr>
              <a:t>https://www.gadaninki.pl/otylosc-nadwaga-niedowaga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3 slajd: </a:t>
            </a:r>
            <a:r>
              <a:rPr lang="pl-PL" dirty="0">
                <a:hlinkClick r:id="rId3"/>
              </a:rPr>
              <a:t>https://pl.wikipedia.org/wiki/Wska%C5%BAnik_masy_cia%C5%82a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4 slajd: </a:t>
            </a:r>
            <a:r>
              <a:rPr lang="pl-PL" dirty="0">
                <a:hlinkClick r:id="rId4"/>
              </a:rPr>
              <a:t>http://oblicz-bmi.pl/index.php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5 slajd: </a:t>
            </a:r>
            <a:r>
              <a:rPr lang="pl-PL" dirty="0">
                <a:hlinkClick r:id="rId5"/>
              </a:rPr>
              <a:t>https://fitness.wp.pl/22495,caly-czas-w-formie-mariusz-pudzianowski-nie-odpuszcza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6 slajd: </a:t>
            </a:r>
            <a:r>
              <a:rPr lang="pl-PL" dirty="0">
                <a:hlinkClick r:id="rId6"/>
              </a:rPr>
              <a:t>https://pl.wikipedia.org/wiki/Niedowaga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7"/>
              </a:rPr>
              <a:t>https://ktomalek.pl/blog/choroby-endokrynologiczne-rodzaje-diagnostyka-leczenie/w-2577?bgar=aHR0cHM6Ly93d3cuZ29vZ2xlLmNvbS8%3D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7 slajd: </a:t>
            </a:r>
            <a:r>
              <a:rPr lang="pl-PL" dirty="0">
                <a:hlinkClick r:id="rId8"/>
              </a:rPr>
              <a:t>https://zdrowegeny.pl/poradnik/przyczyny-nadwagi-otylosci-czynniki-zewnetrzne-genetyczne-otylosc-wtorna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9"/>
              </a:rPr>
              <a:t>https://www.medme.pl/artykuly/7-chorob-i-schorzen-ktore-powoduja-otylosc,64950.html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9 slajd: </a:t>
            </a:r>
            <a:r>
              <a:rPr lang="pl-PL" dirty="0">
                <a:hlinkClick r:id="rId10"/>
              </a:rPr>
              <a:t>https://www.poradnikzdrowie.pl/odzywianie/zdrowe-odzywianie/bmr-jak-obliczyc-zapotrzebowanie-kaloryczne-wzor-na-bmr-i-cpm-aa-YXQB-YEmG-3J9B.html#bmr-wzory-i-kalkulatory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10 slajd: </a:t>
            </a:r>
            <a:r>
              <a:rPr lang="pl-PL" dirty="0">
                <a:hlinkClick r:id="rId11"/>
              </a:rPr>
              <a:t>https://ast.edu.pl/czy-warto-robic-brzuszki-prawidlowa-technika-i-korzysci/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11 slajd: </a:t>
            </a:r>
            <a:r>
              <a:rPr lang="pl-PL" dirty="0">
                <a:hlinkClick r:id="rId12"/>
              </a:rPr>
              <a:t>https://www.incognito-ctpb.pl/blog/jakie-sa-konsekwencje-niedowagi-cz-2/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12 slajd: </a:t>
            </a:r>
            <a:r>
              <a:rPr lang="pl-PL" dirty="0">
                <a:hlinkClick r:id="rId13"/>
              </a:rPr>
              <a:t>https://www.medonet.pl/narodowy-test-zdrowia-polakow/co-dolega-polakom-,10-zdrowotnych-skutkow-otylosci,galeria,379053.html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            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53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69207F-A43C-4910-A5A3-904723FD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Niedowaga, Prawidłowa masa ciała, Nadwaga i Otyłość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6F2592-39F3-45A8-923C-71EEA6E19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Niedowaga to stan niedoboru masy ciała. Jest to określenie najczęściej odnoszące się do ludzi. Przyjmuje się, że niedowaga zaczyna się, gdy  wskaźnik BMI (opisany na następnym slajdzie) spada poniżej 18,5 u osoby dorosłej. </a:t>
            </a:r>
          </a:p>
          <a:p>
            <a:r>
              <a:rPr lang="pl-PL" dirty="0"/>
              <a:t>Prawidłowa masa ciała to stan idealnej ilości masy ciała. Występuje ona kiedy wskaźnik BMI u osoby dorosłej jest pomiędzy 18,5-24.99. </a:t>
            </a:r>
          </a:p>
          <a:p>
            <a:r>
              <a:rPr lang="pl-PL" dirty="0"/>
              <a:t>Nadwaga i otyłość to nadmierne nagromadzenie tłuszczu, które stanowi zagrożenie dla życia ludzkiego. Nadwaga występuje, kiedy wskaźnik BMI u osoby dorosłej jest większy lub równy 25. Otyłość zaś występuje, kiedy wskaźnik ten jest większy lub równy 30.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1E25098-19E0-4DD4-9F2A-1E4F3386A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53000" y="4862512"/>
            <a:ext cx="2286000" cy="2009775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7B41C24-0EFE-49B4-AAFB-753985CB2735}"/>
              </a:ext>
            </a:extLst>
          </p:cNvPr>
          <p:cNvSpPr txBox="1"/>
          <p:nvPr/>
        </p:nvSpPr>
        <p:spPr>
          <a:xfrm>
            <a:off x="2847975" y="650295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>
                <a:hlinkClick r:id="rId3" tooltip="https://pl.wikipedia.org/wiki/Talia_(anatomia)"/>
              </a:rPr>
              <a:t>To zdjęcie</a:t>
            </a:r>
            <a:r>
              <a:rPr lang="pl-PL" sz="900" dirty="0"/>
              <a:t>, autor: Nieznany autor, licencja: </a:t>
            </a:r>
            <a:r>
              <a:rPr lang="pl-PL" sz="900" dirty="0">
                <a:hlinkClick r:id="rId4" tooltip="https://creativecommons.org/licenses/by-sa/3.0/"/>
              </a:rPr>
              <a:t>CC BY-SA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97414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7B968F-D53C-4C24-80FF-463E1D09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 BMI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C54265-C9E0-4045-90D3-08A78E81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Wskaźnik BMI (z ang. Body Mass Index) jest wyznacznikiem powstałym przez porównanie wzrostu z masą ciała. Skala BMI jest opracowana wyłącznie dla osób dorosłych i nie można stosować jej u dzieci. Aby obliczyć ten wskaźnik należy podzielić masę ciała przez wysokość ciała do kwadratu (wzór poniżej). Według skali tego wskaźnika: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83CA525-DAD2-46B7-BD93-EC9DAE81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554" y="4041661"/>
            <a:ext cx="4310818" cy="1083748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7D8E0CB2-9C97-4B58-B99D-6C6685471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232" y="3893842"/>
            <a:ext cx="3334215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0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3C1DB3-19CF-4524-8F1D-9D93BBCF2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 BMI u dzieci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3BABD-49B8-4F0E-A250-E09BFC95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Skala wskaźnika BMI została opracowana wyłącznie dla osób dorosłych, więc nie można jej stosować u dzieci. Żeby określić czy dziecko ma niedowagę, prawidłową masę ciała, lub nadwagę stosuje się siatki centylowe (zdjęcie poniżej). Do określenia naszego stanu musimy obliczyć swoje BMI i podstawić je pod odpowiedni wiek.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2CAD2E9-A794-4247-AAD1-DF06F6A34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880" y="3630336"/>
            <a:ext cx="2744105" cy="314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66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6213CF-7076-498C-9C3D-1214F766B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Skuteczność BMI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33832B-F9CC-458C-AE86-691FF0143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Warto pamiętać, że BMI to jedynie wskaźnik, nie może być ono wykorzystywane jako narzędzie diagnostyczne. Przykładowo zawodnik mieszanych sztuk walki Mariusz Pudzianowski o wzroście 186cm i wadze 120 kg według wskaźnika BMI (34,68) miałby prawie otyłość II stopnia. Waga Mariusza wzięła się z wagi jego mięśni, a nie z samego tłuszczu, dlatego wskaźnik BMI tu nie działa. Więc zanim ostatecznie określimy czy z naszą wagą jest coś nie w porządku, warto jest udać się do lekarza lub dietetyka.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2A5ED14-B123-487A-A6D2-0E8421C8E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648" y="4076700"/>
            <a:ext cx="3657600" cy="244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88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28335-599D-409F-A485-F89562052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niedowagi: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BB3108-418E-48F3-BD93-0F70E8D56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Najczęstszymi przyczynami niedowagi to choroby, np.:</a:t>
            </a:r>
          </a:p>
          <a:p>
            <a:pPr marL="0" indent="0">
              <a:buNone/>
            </a:pPr>
            <a:r>
              <a:rPr lang="pl-PL" dirty="0"/>
              <a:t>-choroby zakaźne: AIDS, gruźlica</a:t>
            </a:r>
          </a:p>
          <a:p>
            <a:pPr marL="0" indent="0">
              <a:buNone/>
            </a:pPr>
            <a:r>
              <a:rPr lang="pl-PL" dirty="0"/>
              <a:t>-choroby metaboliczne</a:t>
            </a:r>
          </a:p>
          <a:p>
            <a:pPr marL="0" indent="0">
              <a:buNone/>
            </a:pPr>
            <a:r>
              <a:rPr lang="pl-PL" dirty="0"/>
              <a:t>-choroby nowotworowe</a:t>
            </a:r>
          </a:p>
          <a:p>
            <a:pPr marL="0" indent="0">
              <a:buNone/>
            </a:pPr>
            <a:r>
              <a:rPr lang="pl-PL" dirty="0"/>
              <a:t>-choroby pasożytnicze</a:t>
            </a:r>
          </a:p>
          <a:p>
            <a:pPr marL="0" indent="0">
              <a:buNone/>
            </a:pPr>
            <a:r>
              <a:rPr lang="pl-PL" dirty="0"/>
              <a:t>-zaburzenia endokrynologiczne (zaburzenia związane z układem hormonalnym)</a:t>
            </a:r>
          </a:p>
          <a:p>
            <a:pPr marL="0" indent="0">
              <a:buNone/>
            </a:pPr>
            <a:r>
              <a:rPr lang="pl-PL" dirty="0"/>
              <a:t>-anoreksja oraz bulimia</a:t>
            </a:r>
          </a:p>
          <a:p>
            <a:pPr marL="0" indent="0">
              <a:buNone/>
            </a:pPr>
            <a:r>
              <a:rPr lang="pl-PL" dirty="0"/>
              <a:t>-zaburzenia wchłaniania pokarmów</a:t>
            </a:r>
          </a:p>
          <a:p>
            <a:pPr marL="0" indent="0">
              <a:buNone/>
            </a:pPr>
            <a:r>
              <a:rPr lang="pl-PL" dirty="0"/>
              <a:t>Może to być także nieprawidłowa dieta.</a:t>
            </a:r>
          </a:p>
        </p:txBody>
      </p:sp>
    </p:spTree>
    <p:extLst>
      <p:ext uri="{BB962C8B-B14F-4D97-AF65-F5344CB8AC3E}">
        <p14:creationId xmlns:p14="http://schemas.microsoft.com/office/powerpoint/2010/main" val="105450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A82CA6-1AA8-4AF9-BD57-5A76B4F54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nadwagi i otyłości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C642F0-801C-4662-A58F-1E551EC6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900" dirty="0"/>
              <a:t>Wyróżniamy dwa rodzaje otyłości: Otyłość pierwotną i wtórną. Otyłość pierwotna rozwija się wskutek czynników zewnętrznych lub zaburzeń genetycznych, a otyłość wtórna to konsekwencja innej choroby.</a:t>
            </a:r>
          </a:p>
          <a:p>
            <a:r>
              <a:rPr lang="pl-PL" sz="900" dirty="0"/>
              <a:t>Do przyczyn nadwagi oraz otyłości zaliczamy m.in.:</a:t>
            </a:r>
          </a:p>
          <a:p>
            <a:pPr marL="0" indent="0">
              <a:buNone/>
            </a:pPr>
            <a:r>
              <a:rPr lang="pl-PL" sz="900" dirty="0"/>
              <a:t>-Nieprawidłową dietę</a:t>
            </a:r>
          </a:p>
          <a:p>
            <a:pPr marL="0" indent="0">
              <a:buNone/>
            </a:pPr>
            <a:r>
              <a:rPr lang="pl-PL" sz="900" dirty="0"/>
              <a:t>-Zbyt małą aktywność fizyczną</a:t>
            </a:r>
          </a:p>
          <a:p>
            <a:pPr marL="0" indent="0">
              <a:buNone/>
            </a:pPr>
            <a:r>
              <a:rPr lang="pl-PL" sz="900" dirty="0"/>
              <a:t>-Stres i zaburzenia emocjonalne</a:t>
            </a:r>
          </a:p>
          <a:p>
            <a:pPr marL="0" indent="0">
              <a:buNone/>
            </a:pPr>
            <a:r>
              <a:rPr lang="pl-PL" sz="900" dirty="0"/>
              <a:t>-Czynniki genetyczne (mutacje genetyczne powodujące zaburzenia procesów kontrolujących przemianę materii)</a:t>
            </a:r>
          </a:p>
          <a:p>
            <a:pPr marL="0" indent="0">
              <a:buNone/>
            </a:pPr>
            <a:r>
              <a:rPr lang="pl-PL" sz="900" dirty="0"/>
              <a:t>Przyczyną otyłości wtórnej są choroby, takie jak np.:</a:t>
            </a:r>
          </a:p>
          <a:p>
            <a:pPr marL="0" indent="0">
              <a:buNone/>
            </a:pPr>
            <a:r>
              <a:rPr lang="pl-PL" sz="900" dirty="0"/>
              <a:t>-Niedoczynność tarczycy</a:t>
            </a:r>
          </a:p>
          <a:p>
            <a:pPr marL="0" indent="0">
              <a:buNone/>
            </a:pPr>
            <a:r>
              <a:rPr lang="pl-PL" sz="900" dirty="0"/>
              <a:t>-Cukrzyca typu 2</a:t>
            </a:r>
          </a:p>
          <a:p>
            <a:pPr marL="0" indent="0">
              <a:buNone/>
            </a:pPr>
            <a:r>
              <a:rPr lang="pl-PL" sz="900" dirty="0"/>
              <a:t>-Zespół Cushinga</a:t>
            </a:r>
          </a:p>
          <a:p>
            <a:pPr marL="0" indent="0">
              <a:buNone/>
            </a:pPr>
            <a:r>
              <a:rPr lang="pl-PL" sz="900" dirty="0"/>
              <a:t>-Niedobór </a:t>
            </a:r>
            <a:r>
              <a:rPr lang="pl-PL" sz="900" dirty="0" err="1"/>
              <a:t>witami</a:t>
            </a:r>
            <a:endParaRPr lang="pl-PL" sz="900" dirty="0"/>
          </a:p>
          <a:p>
            <a:pPr marL="0" indent="0">
              <a:buNone/>
            </a:pPr>
            <a:r>
              <a:rPr lang="pl-PL" sz="900" dirty="0"/>
              <a:t>-Okres menopauzy</a:t>
            </a:r>
          </a:p>
          <a:p>
            <a:pPr marL="0" indent="0">
              <a:buNone/>
            </a:pP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181061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CB43C9-D5A3-4DE4-BDD4-00C4D045D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Nieprawidłowa dieta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5FFF7D-1360-4C25-BE6D-77B53C884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Wiele źródeł podaje, że tyje się od określonych produktów np. Węglowodanów, tłuszczów, słodyczy, przekąsek lub fast </a:t>
            </a:r>
            <a:r>
              <a:rPr lang="pl-PL" dirty="0" err="1"/>
              <a:t>foodów</a:t>
            </a:r>
            <a:r>
              <a:rPr lang="pl-PL" dirty="0"/>
              <a:t>. Jest to nieprawda. Nie tyjemy od określonych produktów, lecz od nadwyżki kalorycznej, czyli od jedzenia większej liczby kilokalorii niż jest nam potrzebna. Podobnie jest z niedowagą, lecz ta bierze się od zbyt małej liczby zjadanych kilokalorii. Dlatego można tyć jedząc tylko zdrowe posiłki i chudnąć jedząc tylko słodycze. Warto też powiedzieć, że dieta powinna być zbilansowana, gdyż  jedzenie głównie słodyczy i chudnięcie jest bardzo niezdrowe, ponieważ nie dostarczamy organizmowi potrzebnych tłuszczów i białek. Tak samo w przypadku jedzenia samych zdrowych posiłków, nawet gdy są one zbilansowane i dostarczamy organizmowi potrzebnych węglowodanów, tłuszczów i białek, taka dieta skończy się prędzej czy później buntem i powrotem do starych nawyków. Według mnie najlepiej stosować zasadę 80/20 czyli 80% pokarmów spożywanych w ciągu dnia to zdrowa żywność, a 20% to słodycze, przekąski lub  cokolwiek inne, na co mamy ochotę.</a:t>
            </a:r>
          </a:p>
        </p:txBody>
      </p:sp>
    </p:spTree>
    <p:extLst>
      <p:ext uri="{BB962C8B-B14F-4D97-AF65-F5344CB8AC3E}">
        <p14:creationId xmlns:p14="http://schemas.microsoft.com/office/powerpoint/2010/main" val="173747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9D69A-2D46-4176-88A0-577F58B7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Skąd w takim razie wiedzieć, ile musimy zjadać kilokalorii?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CA52ED-EAA8-4A13-A570-BF4C2B410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W Internecie można znaleźć dużo stron, na których możemy obliczyć nasze zapotrzebowanie kaloryczne, aczkolwiek można zrobić to samemu. Istnieją trzy wzory, według których można to obliczyć.</a:t>
            </a:r>
          </a:p>
          <a:p>
            <a:r>
              <a:rPr lang="pl-PL" dirty="0"/>
              <a:t>Wzór obliczania podstawowego zapotrzebowania kalorycznego (BMR) metodą   Harrisa Benedicta:</a:t>
            </a:r>
          </a:p>
          <a:p>
            <a:pPr marL="0" indent="0">
              <a:buNone/>
            </a:pPr>
            <a:r>
              <a:rPr lang="pl-PL" sz="2000" dirty="0"/>
              <a:t> Wzór dla kobiet to: BMR= 655 + (9,6 × waga w kg) + (1,8 × wysokość w cm) - (4,7 × wiek w latach) </a:t>
            </a:r>
          </a:p>
          <a:p>
            <a:pPr marL="0" indent="0">
              <a:buNone/>
            </a:pPr>
            <a:r>
              <a:rPr lang="pl-PL" sz="2000" dirty="0"/>
              <a:t> Wzór dla mężczyzn to: BMR = 66 + (13,7 × waga w kg) + (5 × wysokość w cm) - (6,8 × wiek w latach)</a:t>
            </a:r>
            <a:endParaRPr lang="pl-PL" dirty="0"/>
          </a:p>
          <a:p>
            <a:r>
              <a:rPr lang="pl-PL" dirty="0"/>
              <a:t>Wzór obliczania podstawowego zapotrzebowania kalorycznego (BMR) metodą  </a:t>
            </a:r>
            <a:r>
              <a:rPr lang="pl-PL" dirty="0" err="1"/>
              <a:t>Mifflina-St</a:t>
            </a:r>
            <a:r>
              <a:rPr lang="pl-PL" dirty="0"/>
              <a:t> </a:t>
            </a:r>
            <a:r>
              <a:rPr lang="pl-PL" dirty="0" err="1"/>
              <a:t>Jeora</a:t>
            </a:r>
            <a:endParaRPr lang="pl-PL" dirty="0"/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  <a:latin typeface="Muli"/>
              </a:rPr>
              <a:t>Wzór dla kobiet to: [9,99 x masa ciała (kg)] + [6,25 x wzrost (cm)] - [4,92 x wiek(lata)] – 161</a:t>
            </a:r>
          </a:p>
          <a:p>
            <a:pPr marL="0" indent="0">
              <a:buNone/>
            </a:pPr>
            <a:r>
              <a:rPr lang="pl-PL" dirty="0">
                <a:solidFill>
                  <a:srgbClr val="333333"/>
                </a:solidFill>
                <a:latin typeface="Muli"/>
              </a:rPr>
              <a:t>Wzór dla mężczyzn to: </a:t>
            </a:r>
            <a:r>
              <a:rPr lang="pl-PL" b="0" i="0" dirty="0">
                <a:solidFill>
                  <a:srgbClr val="333333"/>
                </a:solidFill>
                <a:effectLst/>
                <a:latin typeface="Muli"/>
              </a:rPr>
              <a:t>[9,99 x masa ciała (kg)] + [6,25 x wzrost (cm)] - [4,92 x wiek (lata)] + 5</a:t>
            </a:r>
            <a:endParaRPr lang="pl-PL" dirty="0"/>
          </a:p>
          <a:p>
            <a:r>
              <a:rPr lang="pl-PL" dirty="0"/>
              <a:t>Wzór obliczania podstawowego zapotrzebowania kalorycznego (BMR) metodą </a:t>
            </a:r>
            <a:r>
              <a:rPr lang="pl-PL" dirty="0" err="1"/>
              <a:t>Katch-McArdle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Wzór dla kobiet i mężczyzn:  370 + (21,6 x masa mięśniowa ciała w kg)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Otrzymaną wartość we wszystkich wzorach mnożymy przez wartość aktywności.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Warto również powiedzieć, że wzory te nie zawsze działają. Najlepiej samemu jeść określoną liczbę kilokalorii i przekonać się o swoim zapotrzebowaniu.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F3C0841-B0B6-4284-B73A-CA3FC7C76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979" y="3505912"/>
            <a:ext cx="3401849" cy="180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4129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175</TotalTime>
  <Words>1353</Words>
  <Application>Microsoft Office PowerPoint</Application>
  <PresentationFormat>Panoramiczny</PresentationFormat>
  <Paragraphs>95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Franklin Gothic Book</vt:lpstr>
      <vt:lpstr>Muli</vt:lpstr>
      <vt:lpstr>Przycinanie</vt:lpstr>
      <vt:lpstr>BMI</vt:lpstr>
      <vt:lpstr>Niedowaga, Prawidłowa masa ciała, Nadwaga i Otyłość</vt:lpstr>
      <vt:lpstr>Wskaźnik BMI</vt:lpstr>
      <vt:lpstr>Wskaźnik BMI u dzieci</vt:lpstr>
      <vt:lpstr>Skuteczność BMI</vt:lpstr>
      <vt:lpstr>Przyczyny niedowagi:</vt:lpstr>
      <vt:lpstr>Przyczyny nadwagi i otyłości</vt:lpstr>
      <vt:lpstr>Nieprawidłowa dieta</vt:lpstr>
      <vt:lpstr>Skąd w takim razie wiedzieć, ile musimy zjadać kilokalorii?</vt:lpstr>
      <vt:lpstr>Więc co zrobić, żeby przytyć/schudnąć?</vt:lpstr>
      <vt:lpstr>Skutki niedowagi</vt:lpstr>
      <vt:lpstr>Skutki nadwagi i otyłości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Żywienie</dc:title>
  <dc:creator>Fijałkowski Piotr</dc:creator>
  <cp:lastModifiedBy>Fijałkowski Piotr</cp:lastModifiedBy>
  <cp:revision>6</cp:revision>
  <dcterms:created xsi:type="dcterms:W3CDTF">2022-01-15T12:11:48Z</dcterms:created>
  <dcterms:modified xsi:type="dcterms:W3CDTF">2022-01-18T19:08:55Z</dcterms:modified>
</cp:coreProperties>
</file>